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7" r:id="rId3"/>
    <p:sldId id="258" r:id="rId4"/>
    <p:sldId id="275" r:id="rId5"/>
    <p:sldId id="259" r:id="rId6"/>
    <p:sldId id="261" r:id="rId7"/>
    <p:sldId id="276" r:id="rId8"/>
    <p:sldId id="262" r:id="rId9"/>
    <p:sldId id="298" r:id="rId10"/>
    <p:sldId id="297" r:id="rId11"/>
    <p:sldId id="299" r:id="rId12"/>
    <p:sldId id="326" r:id="rId13"/>
    <p:sldId id="300" r:id="rId14"/>
    <p:sldId id="301" r:id="rId15"/>
    <p:sldId id="302" r:id="rId16"/>
    <p:sldId id="277" r:id="rId17"/>
    <p:sldId id="266" r:id="rId18"/>
    <p:sldId id="264" r:id="rId19"/>
    <p:sldId id="309" r:id="rId20"/>
    <p:sldId id="310" r:id="rId21"/>
    <p:sldId id="311" r:id="rId22"/>
    <p:sldId id="303" r:id="rId23"/>
    <p:sldId id="307" r:id="rId24"/>
    <p:sldId id="308" r:id="rId25"/>
    <p:sldId id="306" r:id="rId26"/>
    <p:sldId id="312" r:id="rId27"/>
    <p:sldId id="313" r:id="rId28"/>
    <p:sldId id="278" r:id="rId29"/>
    <p:sldId id="314" r:id="rId30"/>
    <p:sldId id="265" r:id="rId31"/>
    <p:sldId id="315" r:id="rId32"/>
    <p:sldId id="316" r:id="rId33"/>
    <p:sldId id="317" r:id="rId34"/>
    <p:sldId id="318" r:id="rId35"/>
    <p:sldId id="274" r:id="rId36"/>
  </p:sldIdLst>
  <p:sldSz cx="12192000" cy="6858000"/>
  <p:notesSz cx="6858000" cy="9144000"/>
  <p:custDataLst>
    <p:tags r:id="rId41"/>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2" userDrawn="1">
          <p15:clr>
            <a:srgbClr val="A4A3A4"/>
          </p15:clr>
        </p15:guide>
        <p15:guide id="2" orient="horz" pos="1041"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402" y="-1608"/>
      </p:cViewPr>
      <p:guideLst>
        <p:guide orient="horz" pos="2222"/>
        <p:guide orient="horz" pos="1041"/>
        <p:guide pos="3840"/>
      </p:guideLst>
    </p:cSldViewPr>
  </p:slideViewPr>
  <p:notesTextViewPr>
    <p:cViewPr>
      <p:scale>
        <a:sx n="1" d="1"/>
        <a:sy n="1" d="1"/>
      </p:scale>
      <p:origin x="0" y="0"/>
    </p:cViewPr>
  </p:notesTextViewPr>
  <p:sorterViewPr>
    <p:cViewPr>
      <p:scale>
        <a:sx n="139" d="100"/>
        <a:sy n="139"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74.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D4933-6FF5-46AB-9AF8-A01D906623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924A2-BBF2-4DEB-8E2B-6EA37D5A4F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F6C63C2-0E26-4270-A30F-7637F53D9102}"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fld id="{8E1AFC45-F4B7-4F3B-91AE-A35F217B2E0A}"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D90468A8-8620-431B-A38E-0AAB47B78FB2}"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fld id="{C0684E1B-6985-4E98-9277-A48C39916CD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3820C0FF-4621-4430-9991-9D324F7F055D}"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fld id="{10B09E10-EEFB-43C8-B655-7DAE5B84018F}"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C83C9AA1-C8A7-44D4-AF34-26C6D6B6B424}"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54EB5568-A1C8-4369-8469-D5486FC14ABD}"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50089FD-65FF-4D1C-AE5A-A199E865499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fld id="{3EF3393B-4A68-49ED-97FF-3D23B2E88C26}"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noChangeArrowheads="1"/>
          </p:cNvSpPr>
          <p:nvPr>
            <p:ph type="dt" sz="half" idx="10"/>
          </p:nvPr>
        </p:nvSpPr>
        <p:spPr/>
        <p:txBody>
          <a:bodyPr/>
          <a:lstStyle>
            <a:lvl1pPr>
              <a:defRPr/>
            </a:lvl1pPr>
          </a:lstStyle>
          <a:p>
            <a:pPr>
              <a:defRPr/>
            </a:pPr>
            <a:fld id="{76E4DAF0-BA3C-4802-B99C-CEDE14900CF6}" type="datetime1">
              <a:rPr lang="zh-CN" altLang="en-US"/>
            </a:fld>
            <a:endParaRPr lang="zh-CN" altLang="en-US" sz="1800">
              <a:solidFill>
                <a:schemeClr val="tx1"/>
              </a:solidFill>
            </a:endParaRPr>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p:txBody>
          <a:bodyPr/>
          <a:lstStyle>
            <a:lvl1pPr>
              <a:defRPr/>
            </a:lvl1pPr>
          </a:lstStyle>
          <a:p>
            <a:fld id="{A0C37A99-2111-42CA-81E4-C98A1D969860}"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4FABD981-FA46-4AC7-B624-C68C8AD62AF0}"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fld id="{11039625-2E9C-48A6-95D2-8F600241FA3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51C32D64-166B-4660-B8FA-9828971B1FD7}" type="datetime1">
              <a:rPr lang="zh-CN" altLang="en-US"/>
            </a:fld>
            <a:endParaRPr lang="zh-CN" altLang="en-US" sz="1800">
              <a:solidFill>
                <a:schemeClr val="tx1"/>
              </a:solidFill>
            </a:endParaRPr>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p:txBody>
          <a:bodyPr/>
          <a:lstStyle>
            <a:lvl1pPr>
              <a:defRPr/>
            </a:lvl1pPr>
          </a:lstStyle>
          <a:p>
            <a:fld id="{0F2DEB19-752C-4493-9019-A15635BF6B93}"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CE52950C-1E25-4AA5-A4A7-4CD59751A364}" type="datetime1">
              <a:rPr lang="zh-CN" altLang="en-US"/>
            </a:fld>
            <a:endParaRPr lang="zh-CN" altLang="en-US" sz="18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27E40B2E-7A83-4CA3-9D14-C517F1B6C045}"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4751DFA-9369-41E7-AC65-DD0618C9DEC0}" type="datetime1">
              <a:rPr lang="zh-CN" altLang="en-US"/>
            </a:fld>
            <a:endParaRPr lang="zh-CN" altLang="en-US" sz="1800">
              <a:solidFill>
                <a:schemeClr val="tx1"/>
              </a:solidFill>
            </a:endParaRPr>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p:txBody>
          <a:bodyPr/>
          <a:lstStyle>
            <a:lvl1pPr>
              <a:defRPr/>
            </a:lvl1pPr>
          </a:lstStyle>
          <a:p>
            <a:fld id="{AF9864CA-6336-4CFE-B113-E90A1C5C7011}"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CE3D2DDA-3983-4C9B-9967-E10E58573B9E}"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fld id="{FDDBEC48-5105-4078-BCBB-2E973544BF5B}"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noChangeArrowheads="1"/>
          </p:cNvSpPr>
          <p:nvPr>
            <p:ph type="dt" sz="half" idx="10"/>
          </p:nvPr>
        </p:nvSpPr>
        <p:spPr/>
        <p:txBody>
          <a:bodyPr/>
          <a:lstStyle>
            <a:lvl1pPr>
              <a:defRPr/>
            </a:lvl1pPr>
          </a:lstStyle>
          <a:p>
            <a:pPr>
              <a:defRPr/>
            </a:pPr>
            <a:fld id="{2F831B7E-7BB0-47B0-87C6-C6C2D26192A7}" type="datetime1">
              <a:rPr lang="zh-CN" altLang="en-US"/>
            </a:fld>
            <a:endParaRPr lang="zh-CN" altLang="en-US" sz="1800">
              <a:solidFill>
                <a:schemeClr val="tx1"/>
              </a:solidFill>
            </a:endParaRPr>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p:txBody>
          <a:bodyPr/>
          <a:lstStyle>
            <a:lvl1pPr>
              <a:defRPr/>
            </a:lvl1pPr>
          </a:lstStyle>
          <a:p>
            <a:fld id="{33BC3293-E9A4-4A27-AA27-CE72F7B2ABB8}" type="slidenum">
              <a:rPr lang="zh-CN" altLang="en-US"/>
            </a:fld>
            <a:endParaRPr lang="zh-CN" altLang="en-US" sz="18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sym typeface="Calibri Light" panose="020F0302020204030204" pitchFamily="34" charset="0"/>
              </a:rPr>
              <a:t>单击此处编辑母版标题样式</a:t>
            </a:r>
            <a:endParaRPr lang="zh-CN" altLang="zh-CN" smtClean="0">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sym typeface="Calibri" panose="020F0502020204030204" pitchFamily="34" charset="0"/>
              </a:rPr>
              <a:t>单击此处编辑母版文本样式</a:t>
            </a:r>
            <a:endParaRPr lang="zh-CN" altLang="zh-CN" smtClean="0">
              <a:sym typeface="Calibri" panose="020F0502020204030204" pitchFamily="34" charset="0"/>
            </a:endParaRPr>
          </a:p>
          <a:p>
            <a:pPr lvl="1"/>
            <a:r>
              <a:rPr lang="zh-CN" altLang="zh-CN" smtClean="0">
                <a:sym typeface="Calibri" panose="020F0502020204030204" pitchFamily="34" charset="0"/>
              </a:rPr>
              <a:t>第二级</a:t>
            </a:r>
            <a:endParaRPr lang="zh-CN" altLang="zh-CN" smtClean="0">
              <a:sym typeface="Calibri" panose="020F0502020204030204" pitchFamily="34" charset="0"/>
            </a:endParaRPr>
          </a:p>
          <a:p>
            <a:pPr lvl="2"/>
            <a:r>
              <a:rPr lang="zh-CN" altLang="zh-CN" smtClean="0">
                <a:sym typeface="Calibri" panose="020F0502020204030204" pitchFamily="34" charset="0"/>
              </a:rPr>
              <a:t>第三级</a:t>
            </a:r>
            <a:endParaRPr lang="zh-CN" altLang="zh-CN" smtClean="0">
              <a:sym typeface="Calibri" panose="020F0502020204030204" pitchFamily="34" charset="0"/>
            </a:endParaRPr>
          </a:p>
          <a:p>
            <a:pPr lvl="3"/>
            <a:r>
              <a:rPr lang="zh-CN" altLang="zh-CN" smtClean="0">
                <a:sym typeface="Calibri" panose="020F0502020204030204" pitchFamily="34" charset="0"/>
              </a:rPr>
              <a:t>第四级</a:t>
            </a:r>
            <a:endParaRPr lang="zh-CN" altLang="zh-CN" smtClean="0">
              <a:sym typeface="Calibri" panose="020F0502020204030204" pitchFamily="34" charset="0"/>
            </a:endParaRPr>
          </a:p>
          <a:p>
            <a:pPr lvl="4"/>
            <a:r>
              <a:rPr lang="zh-CN" altLang="zh-CN" smtClean="0">
                <a:sym typeface="Calibri" panose="020F0502020204030204" pitchFamily="34" charset="0"/>
              </a:rPr>
              <a:t>第五级</a:t>
            </a:r>
            <a:endParaRPr lang="zh-CN" altLang="zh-CN" smtClean="0">
              <a:sym typeface="Calibri" panose="020F0502020204030204" pitchFamily="3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smtClean="0">
                <a:solidFill>
                  <a:srgbClr val="898989"/>
                </a:solidFill>
              </a:defRPr>
            </a:lvl1pPr>
          </a:lstStyle>
          <a:p>
            <a:pPr>
              <a:defRPr/>
            </a:pPr>
            <a:fld id="{C6C86099-5431-4B3A-8ED6-26094DBFCEF2}" type="datetime1">
              <a:rPr lang="zh-CN" altLang="en-US"/>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fld id="{57D66058-5A86-4E4D-BE42-BAAA70E74EFD}" type="slidenum">
              <a:rPr lang="zh-CN" altLang="en-US"/>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advTm="0"/>
    </mc:Choice>
    <mc:Fallback>
      <p:transition spd="slow" advTm="0"/>
    </mc:Fallback>
  </mc:AlternateConten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tags" Target="../tags/tag5.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tags" Target="../tags/tag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tags" Target="../tags/tag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tags" Target="../tags/tag8.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tags" Target="../tags/tag9.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2" Type="http://schemas.openxmlformats.org/officeDocument/2006/relationships/slideLayout" Target="../slideLayouts/slideLayout12.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6" Type="http://schemas.openxmlformats.org/officeDocument/2006/relationships/slideLayout" Target="../slideLayouts/slideLayout1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21.png"/><Relationship Id="rId7" Type="http://schemas.openxmlformats.org/officeDocument/2006/relationships/tags" Target="../tags/tag56.xml"/><Relationship Id="rId6" Type="http://schemas.openxmlformats.org/officeDocument/2006/relationships/image" Target="../media/image20.png"/><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12.xml"/><Relationship Id="rId11" Type="http://schemas.openxmlformats.org/officeDocument/2006/relationships/image" Target="../media/image22.png"/><Relationship Id="rId10" Type="http://schemas.openxmlformats.org/officeDocument/2006/relationships/tags" Target="../tags/tag58.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3.jpe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7.jpeg"/><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image" Target="../media/image26.jpe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tags" Target="../tags/tag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tags" Target="../tags/tag3.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tags" Target="../tags/tag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2052"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2" name="Group 10"/>
          <p:cNvGrpSpPr/>
          <p:nvPr/>
        </p:nvGrpSpPr>
        <p:grpSpPr bwMode="auto">
          <a:xfrm>
            <a:off x="3341847" y="5430555"/>
            <a:ext cx="5895975" cy="743967"/>
            <a:chOff x="-1100783" y="-3462"/>
            <a:chExt cx="5896887" cy="744858"/>
          </a:xfrm>
        </p:grpSpPr>
        <p:sp>
          <p:nvSpPr>
            <p:cNvPr id="2058" name="文本框 13"/>
            <p:cNvSpPr>
              <a:spLocks noChangeArrowheads="1"/>
            </p:cNvSpPr>
            <p:nvPr/>
          </p:nvSpPr>
          <p:spPr bwMode="auto">
            <a:xfrm>
              <a:off x="-1100783" y="-3462"/>
              <a:ext cx="5896887" cy="39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bg1"/>
                  </a:solidFill>
                  <a:latin typeface="Calibri" panose="020F0502020204030204" pitchFamily="34" charset="0"/>
                  <a:sym typeface="Calibri" panose="020F0502020204030204" pitchFamily="34" charset="0"/>
                </a:rPr>
                <a:t>小组成员</a:t>
              </a:r>
              <a:r>
                <a:rPr lang="en-US" altLang="zh-CN" sz="2000" dirty="0">
                  <a:solidFill>
                    <a:schemeClr val="bg1"/>
                  </a:solidFill>
                  <a:latin typeface="Calibri" panose="020F0502020204030204" pitchFamily="34" charset="0"/>
                  <a:sym typeface="Calibri" panose="020F0502020204030204" pitchFamily="34" charset="0"/>
                </a:rPr>
                <a:t>: </a:t>
              </a:r>
              <a:r>
                <a:rPr lang="zh-CN" altLang="en-US" sz="2000" dirty="0">
                  <a:solidFill>
                    <a:schemeClr val="bg1"/>
                  </a:solidFill>
                  <a:latin typeface="Calibri" panose="020F0502020204030204" pitchFamily="34" charset="0"/>
                  <a:sym typeface="Calibri" panose="020F0502020204030204" pitchFamily="34" charset="0"/>
                </a:rPr>
                <a:t>陈英哲、俞瑜、朱思洋、李炘炫、</a:t>
              </a:r>
              <a:r>
                <a:rPr lang="zh-CN" altLang="en-US" sz="2000" dirty="0">
                  <a:solidFill>
                    <a:schemeClr val="bg1"/>
                  </a:solidFill>
                  <a:latin typeface="Calibri" panose="020F0502020204030204" pitchFamily="34" charset="0"/>
                  <a:sym typeface="Calibri" panose="020F0502020204030204" pitchFamily="34" charset="0"/>
                </a:rPr>
                <a:t>杨金龙</a:t>
              </a:r>
              <a:endParaRPr lang="zh-CN" altLang="en-US" sz="2000" dirty="0">
                <a:solidFill>
                  <a:schemeClr val="bg1"/>
                </a:solidFill>
                <a:latin typeface="Calibri" panose="020F0502020204030204" pitchFamily="34" charset="0"/>
                <a:sym typeface="Calibri" panose="020F0502020204030204" pitchFamily="34" charset="0"/>
              </a:endParaRPr>
            </a:p>
          </p:txBody>
        </p:sp>
        <p:sp>
          <p:nvSpPr>
            <p:cNvPr id="2059" name="文本框 14"/>
            <p:cNvSpPr>
              <a:spLocks noChangeArrowheads="1"/>
            </p:cNvSpPr>
            <p:nvPr/>
          </p:nvSpPr>
          <p:spPr bwMode="auto">
            <a:xfrm>
              <a:off x="1086357" y="342139"/>
              <a:ext cx="1521695" cy="39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chemeClr val="bg1"/>
                  </a:solidFill>
                  <a:latin typeface="Calibri" panose="020F0502020204030204" pitchFamily="34" charset="0"/>
                  <a:sym typeface="Calibri" panose="020F0502020204030204" pitchFamily="34" charset="0"/>
                </a:rPr>
                <a:t>2023 6</a:t>
              </a:r>
              <a:r>
                <a:rPr lang="zh-CN" altLang="en-US" sz="2000" dirty="0">
                  <a:solidFill>
                    <a:schemeClr val="bg1"/>
                  </a:solidFill>
                  <a:latin typeface="Calibri" panose="020F0502020204030204" pitchFamily="34" charset="0"/>
                  <a:sym typeface="Calibri" panose="020F0502020204030204" pitchFamily="34" charset="0"/>
                </a:rPr>
                <a:t>月</a:t>
              </a:r>
              <a:r>
                <a:rPr lang="en-US" altLang="zh-CN" sz="2000" dirty="0">
                  <a:solidFill>
                    <a:schemeClr val="bg1"/>
                  </a:solidFill>
                  <a:latin typeface="Calibri" panose="020F0502020204030204" pitchFamily="34" charset="0"/>
                  <a:sym typeface="Calibri" panose="020F0502020204030204" pitchFamily="34" charset="0"/>
                </a:rPr>
                <a:t>9</a:t>
              </a:r>
              <a:r>
                <a:rPr lang="zh-CN" altLang="en-US" sz="2000" dirty="0">
                  <a:solidFill>
                    <a:schemeClr val="bg1"/>
                  </a:solidFill>
                  <a:latin typeface="Calibri" panose="020F0502020204030204" pitchFamily="34" charset="0"/>
                  <a:sym typeface="Calibri" panose="020F0502020204030204" pitchFamily="34" charset="0"/>
                </a:rPr>
                <a:t>号</a:t>
              </a:r>
              <a:endParaRPr lang="zh-CN" altLang="en-US" sz="2000" dirty="0">
                <a:solidFill>
                  <a:schemeClr val="bg1"/>
                </a:solidFill>
                <a:latin typeface="Calibri" panose="020F0502020204030204" pitchFamily="34" charset="0"/>
                <a:sym typeface="Calibri" panose="020F0502020204030204" pitchFamily="34" charset="0"/>
              </a:endParaRPr>
            </a:p>
          </p:txBody>
        </p:sp>
      </p:grpSp>
      <p:grpSp>
        <p:nvGrpSpPr>
          <p:cNvPr id="3" name="组合 2"/>
          <p:cNvGrpSpPr/>
          <p:nvPr/>
        </p:nvGrpSpPr>
        <p:grpSpPr>
          <a:xfrm>
            <a:off x="2765425" y="972820"/>
            <a:ext cx="7047865" cy="3630930"/>
            <a:chOff x="4153" y="1532"/>
            <a:chExt cx="11099" cy="5718"/>
          </a:xfrm>
        </p:grpSpPr>
        <p:sp>
          <p:nvSpPr>
            <p:cNvPr id="3077" name="任意多边形 10"/>
            <p:cNvSpPr>
              <a:spLocks noChangeArrowheads="1"/>
            </p:cNvSpPr>
            <p:nvPr/>
          </p:nvSpPr>
          <p:spPr bwMode="auto">
            <a:xfrm rot="5400000">
              <a:off x="12378" y="4028"/>
              <a:ext cx="5047" cy="703"/>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2060" name="文本框 6"/>
            <p:cNvSpPr>
              <a:spLocks noChangeArrowheads="1"/>
            </p:cNvSpPr>
            <p:nvPr/>
          </p:nvSpPr>
          <p:spPr bwMode="auto">
            <a:xfrm>
              <a:off x="4959" y="1532"/>
              <a:ext cx="9488" cy="5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1500" dirty="0">
                  <a:solidFill>
                    <a:schemeClr val="bg1"/>
                  </a:solidFill>
                  <a:latin typeface="Impact" panose="020B0806030902050204" pitchFamily="34" charset="0"/>
                  <a:sym typeface="Impact" panose="020B0806030902050204" pitchFamily="34" charset="0"/>
                </a:rPr>
                <a:t>虚拟货币</a:t>
              </a:r>
              <a:endParaRPr lang="zh-CN" altLang="en-US" sz="11500" dirty="0">
                <a:solidFill>
                  <a:schemeClr val="bg1"/>
                </a:solidFill>
                <a:latin typeface="Impact" panose="020B0806030902050204" pitchFamily="34" charset="0"/>
                <a:sym typeface="Impact" panose="020B0806030902050204" pitchFamily="34" charset="0"/>
              </a:endParaRPr>
            </a:p>
            <a:p>
              <a:pPr eaLnBrk="1" hangingPunct="1"/>
              <a:r>
                <a:rPr lang="zh-CN" altLang="en-US" sz="11500" dirty="0">
                  <a:solidFill>
                    <a:schemeClr val="bg1"/>
                  </a:solidFill>
                  <a:latin typeface="Impact" panose="020B0806030902050204" pitchFamily="34" charset="0"/>
                  <a:sym typeface="Impact" panose="020B0806030902050204" pitchFamily="34" charset="0"/>
                </a:rPr>
                <a:t>交易</a:t>
              </a:r>
              <a:r>
                <a:rPr lang="zh-CN" altLang="en-US" sz="11500" dirty="0">
                  <a:solidFill>
                    <a:schemeClr val="bg1"/>
                  </a:solidFill>
                  <a:latin typeface="Impact" panose="020B0806030902050204" pitchFamily="34" charset="0"/>
                  <a:sym typeface="Impact" panose="020B0806030902050204" pitchFamily="34" charset="0"/>
                </a:rPr>
                <a:t>系统</a:t>
              </a:r>
              <a:endParaRPr lang="zh-CN" altLang="en-US" sz="11500" dirty="0">
                <a:solidFill>
                  <a:schemeClr val="bg1"/>
                </a:solidFill>
                <a:latin typeface="Impact" panose="020B0806030902050204" pitchFamily="34" charset="0"/>
                <a:sym typeface="Impact" panose="020B0806030902050204" pitchFamily="34" charset="0"/>
              </a:endParaRPr>
            </a:p>
          </p:txBody>
        </p:sp>
        <p:sp>
          <p:nvSpPr>
            <p:cNvPr id="2" name="任意多边形 10"/>
            <p:cNvSpPr>
              <a:spLocks noChangeArrowheads="1"/>
            </p:cNvSpPr>
            <p:nvPr>
              <p:custDataLst>
                <p:tags r:id="rId2"/>
              </p:custDataLst>
            </p:nvPr>
          </p:nvSpPr>
          <p:spPr bwMode="auto">
            <a:xfrm rot="16200000">
              <a:off x="1981" y="4028"/>
              <a:ext cx="5047" cy="703"/>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订单功能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322898" y="1043940"/>
            <a:ext cx="11546205" cy="5146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分析功能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606108" y="1244600"/>
            <a:ext cx="10979785" cy="5326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385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调查</a:t>
            </a:r>
            <a:r>
              <a:rPr lang="zh-CN" altLang="en-US" sz="4800" b="1">
                <a:solidFill>
                  <a:schemeClr val="bg1"/>
                </a:solidFill>
                <a:latin typeface="Calibri" panose="020F0502020204030204" pitchFamily="34" charset="0"/>
                <a:sym typeface="宋体" panose="02010600030101010101" pitchFamily="2" charset="-122"/>
              </a:rPr>
              <a:t>问卷功能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1004253" y="1097280"/>
            <a:ext cx="10183495" cy="5558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385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调查</a:t>
            </a:r>
            <a:r>
              <a:rPr lang="zh-CN" altLang="en-US" sz="4800" b="1">
                <a:solidFill>
                  <a:schemeClr val="bg1"/>
                </a:solidFill>
                <a:latin typeface="Calibri" panose="020F0502020204030204" pitchFamily="34" charset="0"/>
                <a:sym typeface="宋体" panose="02010600030101010101" pitchFamily="2" charset="-122"/>
              </a:rPr>
              <a:t>问卷功能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783908" y="1102995"/>
            <a:ext cx="10624185" cy="5547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38557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调查</a:t>
            </a:r>
            <a:r>
              <a:rPr lang="zh-CN" altLang="en-US" sz="4800" b="1">
                <a:solidFill>
                  <a:schemeClr val="bg1"/>
                </a:solidFill>
                <a:latin typeface="Calibri" panose="020F0502020204030204" pitchFamily="34" charset="0"/>
                <a:sym typeface="宋体" panose="02010600030101010101" pitchFamily="2" charset="-122"/>
              </a:rPr>
              <a:t>问卷功能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434023" y="1261110"/>
            <a:ext cx="11323955" cy="500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325228" y="6545425"/>
            <a:ext cx="775136" cy="246221"/>
          </a:xfrm>
          <a:prstGeom prst="rect">
            <a:avLst/>
          </a:prstGeom>
        </p:spPr>
        <p:txBody>
          <a:bodyPr wrap="square">
            <a:spAutoFit/>
          </a:bodyPr>
          <a:lstStyle/>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r>
              <a:rPr lang="en-US" altLang="zh-CN" sz="100" dirty="0" smtClean="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smtClean="0">
                <a:solidFill>
                  <a:prstClr val="white"/>
                </a:solidFill>
                <a:latin typeface="Calibri" panose="020F0502020204030204"/>
                <a:ea typeface="宋体" panose="02010600030101010101" pitchFamily="2" charset="-122"/>
              </a:rPr>
              <a:t>字体下载：</a:t>
            </a:r>
            <a:r>
              <a:rPr lang="en-US" altLang="zh-CN" sz="100" dirty="0" smtClean="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11266"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126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矩形 3"/>
          <p:cNvSpPr>
            <a:spLocks noChangeArrowheads="1"/>
          </p:cNvSpPr>
          <p:nvPr/>
        </p:nvSpPr>
        <p:spPr bwMode="auto">
          <a:xfrm>
            <a:off x="0" y="2171700"/>
            <a:ext cx="12192000" cy="262890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18" name="文本框 5"/>
          <p:cNvSpPr>
            <a:spLocks noChangeArrowheads="1"/>
          </p:cNvSpPr>
          <p:nvPr/>
        </p:nvSpPr>
        <p:spPr bwMode="auto">
          <a:xfrm>
            <a:off x="4474210" y="2652713"/>
            <a:ext cx="32435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a:solidFill>
                  <a:schemeClr val="bg1"/>
                </a:solidFill>
                <a:latin typeface="Calibri" panose="020F0502020204030204" pitchFamily="34" charset="0"/>
                <a:sym typeface="Calibri" panose="020F0502020204030204" pitchFamily="34" charset="0"/>
              </a:rPr>
              <a:t>技术</a:t>
            </a:r>
            <a:r>
              <a:rPr lang="zh-CN" altLang="en-US" sz="6000" b="1">
                <a:solidFill>
                  <a:schemeClr val="bg1"/>
                </a:solidFill>
                <a:latin typeface="Calibri" panose="020F0502020204030204" pitchFamily="34" charset="0"/>
                <a:sym typeface="Calibri" panose="020F0502020204030204" pitchFamily="34" charset="0"/>
              </a:rPr>
              <a:t>路线</a:t>
            </a:r>
            <a:endParaRPr lang="zh-CN" altLang="en-US" sz="6000" b="1">
              <a:solidFill>
                <a:schemeClr val="bg1"/>
              </a:solidFill>
              <a:latin typeface="Calibri" panose="020F0502020204030204" pitchFamily="34" charset="0"/>
              <a:sym typeface="Calibri" panose="020F0502020204030204" pitchFamily="34" charset="0"/>
            </a:endParaRPr>
          </a:p>
        </p:txBody>
      </p:sp>
      <p:grpSp>
        <p:nvGrpSpPr>
          <p:cNvPr id="13320" name="Group 8"/>
          <p:cNvGrpSpPr/>
          <p:nvPr/>
        </p:nvGrpSpPr>
        <p:grpSpPr bwMode="auto">
          <a:xfrm>
            <a:off x="5645150" y="1716088"/>
            <a:ext cx="889000" cy="889000"/>
            <a:chOff x="0" y="0"/>
            <a:chExt cx="888824" cy="888824"/>
          </a:xfrm>
        </p:grpSpPr>
        <p:sp>
          <p:nvSpPr>
            <p:cNvPr id="11273" name="矩形 4"/>
            <p:cNvSpPr>
              <a:spLocks noChangeArrowheads="1"/>
            </p:cNvSpPr>
            <p:nvPr/>
          </p:nvSpPr>
          <p:spPr bwMode="auto">
            <a:xfrm rot="2700000">
              <a:off x="0" y="0"/>
              <a:ext cx="888824" cy="888824"/>
            </a:xfrm>
            <a:prstGeom prst="rect">
              <a:avLst/>
            </a:prstGeom>
            <a:solidFill>
              <a:srgbClr val="2F374C"/>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A5A5A5"/>
                </a:solidFill>
                <a:latin typeface="宋体" panose="02010600030101010101" pitchFamily="2" charset="-122"/>
                <a:sym typeface="宋体" panose="02010600030101010101" pitchFamily="2" charset="-122"/>
              </a:endParaRPr>
            </a:p>
          </p:txBody>
        </p:sp>
        <p:grpSp>
          <p:nvGrpSpPr>
            <p:cNvPr id="11274" name="Group 10"/>
            <p:cNvGrpSpPr/>
            <p:nvPr/>
          </p:nvGrpSpPr>
          <p:grpSpPr bwMode="auto">
            <a:xfrm>
              <a:off x="226925" y="215018"/>
              <a:ext cx="434975" cy="458788"/>
              <a:chOff x="0" y="0"/>
              <a:chExt cx="434975" cy="458788"/>
            </a:xfrm>
          </p:grpSpPr>
          <p:sp>
            <p:nvSpPr>
              <p:cNvPr id="11275" name="Freeform 5"/>
              <p:cNvSpPr>
                <a:spLocks noEditPoints="1" noChangeArrowheads="1"/>
              </p:cNvSpPr>
              <p:nvPr/>
            </p:nvSpPr>
            <p:spPr bwMode="auto">
              <a:xfrm>
                <a:off x="0" y="0"/>
                <a:ext cx="434975" cy="142875"/>
              </a:xfrm>
              <a:custGeom>
                <a:avLst/>
                <a:gdLst>
                  <a:gd name="T0" fmla="*/ 434975 w 113"/>
                  <a:gd name="T1" fmla="*/ 30892 h 37"/>
                  <a:gd name="T2" fmla="*/ 408030 w 113"/>
                  <a:gd name="T3" fmla="*/ 0 h 37"/>
                  <a:gd name="T4" fmla="*/ 30795 w 113"/>
                  <a:gd name="T5" fmla="*/ 0 h 37"/>
                  <a:gd name="T6" fmla="*/ 0 w 113"/>
                  <a:gd name="T7" fmla="*/ 30892 h 37"/>
                  <a:gd name="T8" fmla="*/ 0 w 113"/>
                  <a:gd name="T9" fmla="*/ 111983 h 37"/>
                  <a:gd name="T10" fmla="*/ 30795 w 113"/>
                  <a:gd name="T11" fmla="*/ 142875 h 37"/>
                  <a:gd name="T12" fmla="*/ 408030 w 113"/>
                  <a:gd name="T13" fmla="*/ 142875 h 37"/>
                  <a:gd name="T14" fmla="*/ 434975 w 113"/>
                  <a:gd name="T15" fmla="*/ 111983 h 37"/>
                  <a:gd name="T16" fmla="*/ 434975 w 113"/>
                  <a:gd name="T17" fmla="*/ 30892 h 37"/>
                  <a:gd name="T18" fmla="*/ 404180 w 113"/>
                  <a:gd name="T19" fmla="*/ 30892 h 37"/>
                  <a:gd name="T20" fmla="*/ 404180 w 113"/>
                  <a:gd name="T21" fmla="*/ 111983 h 37"/>
                  <a:gd name="T22" fmla="*/ 30795 w 113"/>
                  <a:gd name="T23" fmla="*/ 111983 h 37"/>
                  <a:gd name="T24" fmla="*/ 30795 w 113"/>
                  <a:gd name="T25" fmla="*/ 30892 h 37"/>
                  <a:gd name="T26" fmla="*/ 404180 w 113"/>
                  <a:gd name="T27" fmla="*/ 30892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3"/>
                  <a:gd name="T43" fmla="*/ 0 h 37"/>
                  <a:gd name="T44" fmla="*/ 113 w 113"/>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3" h="37">
                    <a:moveTo>
                      <a:pt x="113" y="8"/>
                    </a:moveTo>
                    <a:cubicBezTo>
                      <a:pt x="113" y="4"/>
                      <a:pt x="110" y="0"/>
                      <a:pt x="106" y="0"/>
                    </a:cubicBezTo>
                    <a:cubicBezTo>
                      <a:pt x="8" y="0"/>
                      <a:pt x="8" y="0"/>
                      <a:pt x="8" y="0"/>
                    </a:cubicBezTo>
                    <a:cubicBezTo>
                      <a:pt x="4" y="0"/>
                      <a:pt x="0" y="4"/>
                      <a:pt x="0" y="8"/>
                    </a:cubicBezTo>
                    <a:cubicBezTo>
                      <a:pt x="0" y="29"/>
                      <a:pt x="0" y="29"/>
                      <a:pt x="0" y="29"/>
                    </a:cubicBezTo>
                    <a:cubicBezTo>
                      <a:pt x="0" y="33"/>
                      <a:pt x="4" y="37"/>
                      <a:pt x="8" y="37"/>
                    </a:cubicBezTo>
                    <a:cubicBezTo>
                      <a:pt x="106" y="37"/>
                      <a:pt x="106" y="37"/>
                      <a:pt x="106" y="37"/>
                    </a:cubicBezTo>
                    <a:cubicBezTo>
                      <a:pt x="110" y="37"/>
                      <a:pt x="113" y="33"/>
                      <a:pt x="113" y="29"/>
                    </a:cubicBezTo>
                    <a:lnTo>
                      <a:pt x="113" y="8"/>
                    </a:lnTo>
                    <a:close/>
                    <a:moveTo>
                      <a:pt x="105" y="8"/>
                    </a:moveTo>
                    <a:cubicBezTo>
                      <a:pt x="105" y="29"/>
                      <a:pt x="105" y="29"/>
                      <a:pt x="105" y="29"/>
                    </a:cubicBezTo>
                    <a:cubicBezTo>
                      <a:pt x="8" y="29"/>
                      <a:pt x="8" y="29"/>
                      <a:pt x="8" y="29"/>
                    </a:cubicBezTo>
                    <a:cubicBezTo>
                      <a:pt x="8" y="8"/>
                      <a:pt x="8" y="8"/>
                      <a:pt x="8" y="8"/>
                    </a:cubicBezTo>
                    <a:lnTo>
                      <a:pt x="105" y="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1276" name="Freeform 6"/>
              <p:cNvSpPr>
                <a:spLocks noChangeArrowheads="1"/>
              </p:cNvSpPr>
              <p:nvPr/>
            </p:nvSpPr>
            <p:spPr bwMode="auto">
              <a:xfrm>
                <a:off x="303213" y="46038"/>
                <a:ext cx="77788" cy="31750"/>
              </a:xfrm>
              <a:custGeom>
                <a:avLst/>
                <a:gdLst>
                  <a:gd name="T0" fmla="*/ 7779 w 20"/>
                  <a:gd name="T1" fmla="*/ 31750 h 8"/>
                  <a:gd name="T2" fmla="*/ 70009 w 20"/>
                  <a:gd name="T3" fmla="*/ 31750 h 8"/>
                  <a:gd name="T4" fmla="*/ 77788 w 20"/>
                  <a:gd name="T5" fmla="*/ 23813 h 8"/>
                  <a:gd name="T6" fmla="*/ 77788 w 20"/>
                  <a:gd name="T7" fmla="*/ 11906 h 8"/>
                  <a:gd name="T8" fmla="*/ 70009 w 20"/>
                  <a:gd name="T9" fmla="*/ 0 h 8"/>
                  <a:gd name="T10" fmla="*/ 7779 w 20"/>
                  <a:gd name="T11" fmla="*/ 0 h 8"/>
                  <a:gd name="T12" fmla="*/ 0 w 20"/>
                  <a:gd name="T13" fmla="*/ 11906 h 8"/>
                  <a:gd name="T14" fmla="*/ 0 w 20"/>
                  <a:gd name="T15" fmla="*/ 23813 h 8"/>
                  <a:gd name="T16" fmla="*/ 7779 w 20"/>
                  <a:gd name="T17" fmla="*/ 3175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
                  <a:gd name="T29" fmla="*/ 20 w 2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
                    <a:moveTo>
                      <a:pt x="2" y="8"/>
                    </a:moveTo>
                    <a:cubicBezTo>
                      <a:pt x="18" y="8"/>
                      <a:pt x="18" y="8"/>
                      <a:pt x="18" y="8"/>
                    </a:cubicBezTo>
                    <a:cubicBezTo>
                      <a:pt x="19" y="8"/>
                      <a:pt x="20" y="7"/>
                      <a:pt x="20" y="6"/>
                    </a:cubicBezTo>
                    <a:cubicBezTo>
                      <a:pt x="20" y="3"/>
                      <a:pt x="20" y="3"/>
                      <a:pt x="20" y="3"/>
                    </a:cubicBezTo>
                    <a:cubicBezTo>
                      <a:pt x="20" y="1"/>
                      <a:pt x="19" y="0"/>
                      <a:pt x="18" y="0"/>
                    </a:cubicBezTo>
                    <a:cubicBezTo>
                      <a:pt x="2" y="0"/>
                      <a:pt x="2" y="0"/>
                      <a:pt x="2" y="0"/>
                    </a:cubicBezTo>
                    <a:cubicBezTo>
                      <a:pt x="1" y="0"/>
                      <a:pt x="0" y="1"/>
                      <a:pt x="0" y="3"/>
                    </a:cubicBezTo>
                    <a:cubicBezTo>
                      <a:pt x="0" y="6"/>
                      <a:pt x="0" y="6"/>
                      <a:pt x="0" y="6"/>
                    </a:cubicBezTo>
                    <a:cubicBezTo>
                      <a:pt x="0" y="7"/>
                      <a:pt x="1" y="8"/>
                      <a:pt x="2" y="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1277" name="Freeform 7"/>
              <p:cNvSpPr>
                <a:spLocks noEditPoints="1" noChangeArrowheads="1"/>
              </p:cNvSpPr>
              <p:nvPr/>
            </p:nvSpPr>
            <p:spPr bwMode="auto">
              <a:xfrm>
                <a:off x="0" y="161925"/>
                <a:ext cx="434975" cy="139700"/>
              </a:xfrm>
              <a:custGeom>
                <a:avLst/>
                <a:gdLst>
                  <a:gd name="T0" fmla="*/ 408030 w 113"/>
                  <a:gd name="T1" fmla="*/ 0 h 36"/>
                  <a:gd name="T2" fmla="*/ 30795 w 113"/>
                  <a:gd name="T3" fmla="*/ 0 h 36"/>
                  <a:gd name="T4" fmla="*/ 0 w 113"/>
                  <a:gd name="T5" fmla="*/ 27164 h 36"/>
                  <a:gd name="T6" fmla="*/ 0 w 113"/>
                  <a:gd name="T7" fmla="*/ 112536 h 36"/>
                  <a:gd name="T8" fmla="*/ 30795 w 113"/>
                  <a:gd name="T9" fmla="*/ 139700 h 36"/>
                  <a:gd name="T10" fmla="*/ 408030 w 113"/>
                  <a:gd name="T11" fmla="*/ 139700 h 36"/>
                  <a:gd name="T12" fmla="*/ 434975 w 113"/>
                  <a:gd name="T13" fmla="*/ 112536 h 36"/>
                  <a:gd name="T14" fmla="*/ 434975 w 113"/>
                  <a:gd name="T15" fmla="*/ 27164 h 36"/>
                  <a:gd name="T16" fmla="*/ 408030 w 113"/>
                  <a:gd name="T17" fmla="*/ 0 h 36"/>
                  <a:gd name="T18" fmla="*/ 404180 w 113"/>
                  <a:gd name="T19" fmla="*/ 31044 h 36"/>
                  <a:gd name="T20" fmla="*/ 404180 w 113"/>
                  <a:gd name="T21" fmla="*/ 108656 h 36"/>
                  <a:gd name="T22" fmla="*/ 30795 w 113"/>
                  <a:gd name="T23" fmla="*/ 108656 h 36"/>
                  <a:gd name="T24" fmla="*/ 30795 w 113"/>
                  <a:gd name="T25" fmla="*/ 31044 h 36"/>
                  <a:gd name="T26" fmla="*/ 404180 w 113"/>
                  <a:gd name="T27" fmla="*/ 31044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3"/>
                  <a:gd name="T43" fmla="*/ 0 h 36"/>
                  <a:gd name="T44" fmla="*/ 113 w 113"/>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3" h="36">
                    <a:moveTo>
                      <a:pt x="106" y="0"/>
                    </a:moveTo>
                    <a:cubicBezTo>
                      <a:pt x="8" y="0"/>
                      <a:pt x="8" y="0"/>
                      <a:pt x="8" y="0"/>
                    </a:cubicBezTo>
                    <a:cubicBezTo>
                      <a:pt x="4" y="0"/>
                      <a:pt x="0" y="3"/>
                      <a:pt x="0" y="7"/>
                    </a:cubicBezTo>
                    <a:cubicBezTo>
                      <a:pt x="0" y="29"/>
                      <a:pt x="0" y="29"/>
                      <a:pt x="0" y="29"/>
                    </a:cubicBezTo>
                    <a:cubicBezTo>
                      <a:pt x="0" y="33"/>
                      <a:pt x="4" y="36"/>
                      <a:pt x="8" y="36"/>
                    </a:cubicBezTo>
                    <a:cubicBezTo>
                      <a:pt x="106" y="36"/>
                      <a:pt x="106" y="36"/>
                      <a:pt x="106" y="36"/>
                    </a:cubicBezTo>
                    <a:cubicBezTo>
                      <a:pt x="110" y="36"/>
                      <a:pt x="113" y="33"/>
                      <a:pt x="113" y="29"/>
                    </a:cubicBezTo>
                    <a:cubicBezTo>
                      <a:pt x="113" y="7"/>
                      <a:pt x="113" y="7"/>
                      <a:pt x="113" y="7"/>
                    </a:cubicBezTo>
                    <a:cubicBezTo>
                      <a:pt x="113" y="3"/>
                      <a:pt x="110" y="0"/>
                      <a:pt x="106" y="0"/>
                    </a:cubicBezTo>
                    <a:close/>
                    <a:moveTo>
                      <a:pt x="105" y="8"/>
                    </a:moveTo>
                    <a:cubicBezTo>
                      <a:pt x="105" y="28"/>
                      <a:pt x="105" y="28"/>
                      <a:pt x="105" y="28"/>
                    </a:cubicBezTo>
                    <a:cubicBezTo>
                      <a:pt x="8" y="28"/>
                      <a:pt x="8" y="28"/>
                      <a:pt x="8" y="28"/>
                    </a:cubicBezTo>
                    <a:cubicBezTo>
                      <a:pt x="8" y="8"/>
                      <a:pt x="8" y="8"/>
                      <a:pt x="8" y="8"/>
                    </a:cubicBezTo>
                    <a:lnTo>
                      <a:pt x="105" y="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1278" name="Freeform 8"/>
              <p:cNvSpPr>
                <a:spLocks noChangeArrowheads="1"/>
              </p:cNvSpPr>
              <p:nvPr/>
            </p:nvSpPr>
            <p:spPr bwMode="auto">
              <a:xfrm>
                <a:off x="303213" y="207963"/>
                <a:ext cx="77788" cy="26988"/>
              </a:xfrm>
              <a:custGeom>
                <a:avLst/>
                <a:gdLst>
                  <a:gd name="T0" fmla="*/ 7779 w 20"/>
                  <a:gd name="T1" fmla="*/ 26988 h 7"/>
                  <a:gd name="T2" fmla="*/ 70009 w 20"/>
                  <a:gd name="T3" fmla="*/ 26988 h 7"/>
                  <a:gd name="T4" fmla="*/ 77788 w 20"/>
                  <a:gd name="T5" fmla="*/ 19277 h 7"/>
                  <a:gd name="T6" fmla="*/ 77788 w 20"/>
                  <a:gd name="T7" fmla="*/ 7711 h 7"/>
                  <a:gd name="T8" fmla="*/ 70009 w 20"/>
                  <a:gd name="T9" fmla="*/ 0 h 7"/>
                  <a:gd name="T10" fmla="*/ 7779 w 20"/>
                  <a:gd name="T11" fmla="*/ 0 h 7"/>
                  <a:gd name="T12" fmla="*/ 0 w 20"/>
                  <a:gd name="T13" fmla="*/ 7711 h 7"/>
                  <a:gd name="T14" fmla="*/ 0 w 20"/>
                  <a:gd name="T15" fmla="*/ 19277 h 7"/>
                  <a:gd name="T16" fmla="*/ 7779 w 20"/>
                  <a:gd name="T17" fmla="*/ 2698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7"/>
                  <a:gd name="T29" fmla="*/ 20 w 20"/>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7">
                    <a:moveTo>
                      <a:pt x="2" y="7"/>
                    </a:moveTo>
                    <a:cubicBezTo>
                      <a:pt x="18" y="7"/>
                      <a:pt x="18" y="7"/>
                      <a:pt x="18" y="7"/>
                    </a:cubicBezTo>
                    <a:cubicBezTo>
                      <a:pt x="19" y="7"/>
                      <a:pt x="20" y="6"/>
                      <a:pt x="20" y="5"/>
                    </a:cubicBezTo>
                    <a:cubicBezTo>
                      <a:pt x="20" y="2"/>
                      <a:pt x="20" y="2"/>
                      <a:pt x="20" y="2"/>
                    </a:cubicBezTo>
                    <a:cubicBezTo>
                      <a:pt x="20" y="1"/>
                      <a:pt x="19" y="0"/>
                      <a:pt x="18" y="0"/>
                    </a:cubicBezTo>
                    <a:cubicBezTo>
                      <a:pt x="2" y="0"/>
                      <a:pt x="2" y="0"/>
                      <a:pt x="2" y="0"/>
                    </a:cubicBezTo>
                    <a:cubicBezTo>
                      <a:pt x="1" y="0"/>
                      <a:pt x="0" y="1"/>
                      <a:pt x="0" y="2"/>
                    </a:cubicBezTo>
                    <a:cubicBezTo>
                      <a:pt x="0" y="5"/>
                      <a:pt x="0" y="5"/>
                      <a:pt x="0" y="5"/>
                    </a:cubicBezTo>
                    <a:cubicBezTo>
                      <a:pt x="0" y="6"/>
                      <a:pt x="1" y="7"/>
                      <a:pt x="2" y="7"/>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1279" name="Freeform 9"/>
              <p:cNvSpPr>
                <a:spLocks noEditPoints="1" noChangeArrowheads="1"/>
              </p:cNvSpPr>
              <p:nvPr/>
            </p:nvSpPr>
            <p:spPr bwMode="auto">
              <a:xfrm>
                <a:off x="0" y="320675"/>
                <a:ext cx="434975" cy="138113"/>
              </a:xfrm>
              <a:custGeom>
                <a:avLst/>
                <a:gdLst>
                  <a:gd name="T0" fmla="*/ 30795 w 113"/>
                  <a:gd name="T1" fmla="*/ 138113 h 36"/>
                  <a:gd name="T2" fmla="*/ 408030 w 113"/>
                  <a:gd name="T3" fmla="*/ 138113 h 36"/>
                  <a:gd name="T4" fmla="*/ 434975 w 113"/>
                  <a:gd name="T5" fmla="*/ 111258 h 36"/>
                  <a:gd name="T6" fmla="*/ 434975 w 113"/>
                  <a:gd name="T7" fmla="*/ 26855 h 36"/>
                  <a:gd name="T8" fmla="*/ 408030 w 113"/>
                  <a:gd name="T9" fmla="*/ 0 h 36"/>
                  <a:gd name="T10" fmla="*/ 30795 w 113"/>
                  <a:gd name="T11" fmla="*/ 0 h 36"/>
                  <a:gd name="T12" fmla="*/ 0 w 113"/>
                  <a:gd name="T13" fmla="*/ 26855 h 36"/>
                  <a:gd name="T14" fmla="*/ 0 w 113"/>
                  <a:gd name="T15" fmla="*/ 111258 h 36"/>
                  <a:gd name="T16" fmla="*/ 30795 w 113"/>
                  <a:gd name="T17" fmla="*/ 138113 h 36"/>
                  <a:gd name="T18" fmla="*/ 30795 w 113"/>
                  <a:gd name="T19" fmla="*/ 107421 h 36"/>
                  <a:gd name="T20" fmla="*/ 30795 w 113"/>
                  <a:gd name="T21" fmla="*/ 30692 h 36"/>
                  <a:gd name="T22" fmla="*/ 404180 w 113"/>
                  <a:gd name="T23" fmla="*/ 30692 h 36"/>
                  <a:gd name="T24" fmla="*/ 404180 w 113"/>
                  <a:gd name="T25" fmla="*/ 107421 h 36"/>
                  <a:gd name="T26" fmla="*/ 30795 w 113"/>
                  <a:gd name="T27" fmla="*/ 107421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3"/>
                  <a:gd name="T43" fmla="*/ 0 h 36"/>
                  <a:gd name="T44" fmla="*/ 113 w 113"/>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3" h="36">
                    <a:moveTo>
                      <a:pt x="8" y="36"/>
                    </a:moveTo>
                    <a:cubicBezTo>
                      <a:pt x="106" y="36"/>
                      <a:pt x="106" y="36"/>
                      <a:pt x="106" y="36"/>
                    </a:cubicBezTo>
                    <a:cubicBezTo>
                      <a:pt x="110" y="36"/>
                      <a:pt x="113" y="33"/>
                      <a:pt x="113" y="29"/>
                    </a:cubicBezTo>
                    <a:cubicBezTo>
                      <a:pt x="113" y="7"/>
                      <a:pt x="113" y="7"/>
                      <a:pt x="113" y="7"/>
                    </a:cubicBezTo>
                    <a:cubicBezTo>
                      <a:pt x="113" y="3"/>
                      <a:pt x="110" y="0"/>
                      <a:pt x="106" y="0"/>
                    </a:cubicBezTo>
                    <a:cubicBezTo>
                      <a:pt x="8" y="0"/>
                      <a:pt x="8" y="0"/>
                      <a:pt x="8" y="0"/>
                    </a:cubicBezTo>
                    <a:cubicBezTo>
                      <a:pt x="4" y="0"/>
                      <a:pt x="0" y="3"/>
                      <a:pt x="0" y="7"/>
                    </a:cubicBezTo>
                    <a:cubicBezTo>
                      <a:pt x="0" y="29"/>
                      <a:pt x="0" y="29"/>
                      <a:pt x="0" y="29"/>
                    </a:cubicBezTo>
                    <a:cubicBezTo>
                      <a:pt x="0" y="33"/>
                      <a:pt x="4" y="36"/>
                      <a:pt x="8" y="36"/>
                    </a:cubicBezTo>
                    <a:close/>
                    <a:moveTo>
                      <a:pt x="8" y="28"/>
                    </a:moveTo>
                    <a:cubicBezTo>
                      <a:pt x="8" y="8"/>
                      <a:pt x="8" y="8"/>
                      <a:pt x="8" y="8"/>
                    </a:cubicBezTo>
                    <a:cubicBezTo>
                      <a:pt x="105" y="8"/>
                      <a:pt x="105" y="8"/>
                      <a:pt x="105" y="8"/>
                    </a:cubicBezTo>
                    <a:cubicBezTo>
                      <a:pt x="105" y="28"/>
                      <a:pt x="105" y="28"/>
                      <a:pt x="105" y="28"/>
                    </a:cubicBezTo>
                    <a:lnTo>
                      <a:pt x="8" y="2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1280" name="Freeform 10"/>
              <p:cNvSpPr>
                <a:spLocks noChangeArrowheads="1"/>
              </p:cNvSpPr>
              <p:nvPr/>
            </p:nvSpPr>
            <p:spPr bwMode="auto">
              <a:xfrm>
                <a:off x="303213" y="366713"/>
                <a:ext cx="77788" cy="30163"/>
              </a:xfrm>
              <a:custGeom>
                <a:avLst/>
                <a:gdLst>
                  <a:gd name="T0" fmla="*/ 70009 w 20"/>
                  <a:gd name="T1" fmla="*/ 0 h 8"/>
                  <a:gd name="T2" fmla="*/ 7779 w 20"/>
                  <a:gd name="T3" fmla="*/ 0 h 8"/>
                  <a:gd name="T4" fmla="*/ 0 w 20"/>
                  <a:gd name="T5" fmla="*/ 7541 h 8"/>
                  <a:gd name="T6" fmla="*/ 0 w 20"/>
                  <a:gd name="T7" fmla="*/ 18852 h 8"/>
                  <a:gd name="T8" fmla="*/ 7779 w 20"/>
                  <a:gd name="T9" fmla="*/ 30163 h 8"/>
                  <a:gd name="T10" fmla="*/ 70009 w 20"/>
                  <a:gd name="T11" fmla="*/ 30163 h 8"/>
                  <a:gd name="T12" fmla="*/ 77788 w 20"/>
                  <a:gd name="T13" fmla="*/ 18852 h 8"/>
                  <a:gd name="T14" fmla="*/ 77788 w 20"/>
                  <a:gd name="T15" fmla="*/ 7541 h 8"/>
                  <a:gd name="T16" fmla="*/ 70009 w 20"/>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
                  <a:gd name="T29" fmla="*/ 20 w 20"/>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
                    <a:moveTo>
                      <a:pt x="18" y="0"/>
                    </a:moveTo>
                    <a:cubicBezTo>
                      <a:pt x="2" y="0"/>
                      <a:pt x="2" y="0"/>
                      <a:pt x="2" y="0"/>
                    </a:cubicBezTo>
                    <a:cubicBezTo>
                      <a:pt x="1" y="0"/>
                      <a:pt x="0" y="1"/>
                      <a:pt x="0" y="2"/>
                    </a:cubicBezTo>
                    <a:cubicBezTo>
                      <a:pt x="0" y="5"/>
                      <a:pt x="0" y="5"/>
                      <a:pt x="0" y="5"/>
                    </a:cubicBezTo>
                    <a:cubicBezTo>
                      <a:pt x="0" y="7"/>
                      <a:pt x="1" y="8"/>
                      <a:pt x="2" y="8"/>
                    </a:cubicBezTo>
                    <a:cubicBezTo>
                      <a:pt x="18" y="8"/>
                      <a:pt x="18" y="8"/>
                      <a:pt x="18" y="8"/>
                    </a:cubicBezTo>
                    <a:cubicBezTo>
                      <a:pt x="19" y="8"/>
                      <a:pt x="20" y="7"/>
                      <a:pt x="20" y="5"/>
                    </a:cubicBezTo>
                    <a:cubicBezTo>
                      <a:pt x="20" y="2"/>
                      <a:pt x="20" y="2"/>
                      <a:pt x="20" y="2"/>
                    </a:cubicBezTo>
                    <a:cubicBezTo>
                      <a:pt x="20" y="1"/>
                      <a:pt x="19" y="0"/>
                      <a:pt x="18"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3317" grpId="0" bldLvl="0" animBg="1" autoUpdateAnimBg="0"/>
      <p:bldP spid="13318"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8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前端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14363" name="矩形 25"/>
          <p:cNvSpPr>
            <a:spLocks noChangeArrowheads="1"/>
          </p:cNvSpPr>
          <p:nvPr/>
        </p:nvSpPr>
        <p:spPr bwMode="auto">
          <a:xfrm>
            <a:off x="606425" y="1524000"/>
            <a:ext cx="1870075" cy="2011680"/>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solidFill>
                <a:srgbClr val="FFFFFF"/>
              </a:solidFill>
              <a:latin typeface="宋体" panose="02010600030101010101" pitchFamily="2" charset="-122"/>
              <a:sym typeface="宋体" panose="02010600030101010101" pitchFamily="2" charset="-122"/>
            </a:endParaRPr>
          </a:p>
        </p:txBody>
      </p:sp>
      <p:sp>
        <p:nvSpPr>
          <p:cNvPr id="14365" name="文本框 27"/>
          <p:cNvSpPr>
            <a:spLocks noChangeArrowheads="1"/>
          </p:cNvSpPr>
          <p:nvPr/>
        </p:nvSpPr>
        <p:spPr bwMode="auto">
          <a:xfrm>
            <a:off x="1215390" y="1678305"/>
            <a:ext cx="65278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VUE</a:t>
            </a:r>
            <a:endParaRPr lang="en-US" altLang="zh-CN" b="1">
              <a:solidFill>
                <a:schemeClr val="bg1"/>
              </a:solidFill>
              <a:sym typeface="Arial" panose="020B0604020202020204" pitchFamily="34" charset="0"/>
            </a:endParaRPr>
          </a:p>
        </p:txBody>
      </p:sp>
      <p:sp>
        <p:nvSpPr>
          <p:cNvPr id="13" name="矩形 12"/>
          <p:cNvSpPr/>
          <p:nvPr/>
        </p:nvSpPr>
        <p:spPr>
          <a:xfrm>
            <a:off x="609600" y="2741295"/>
            <a:ext cx="1866900" cy="7937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366" name="矩形 29"/>
          <p:cNvSpPr>
            <a:spLocks noChangeArrowheads="1"/>
          </p:cNvSpPr>
          <p:nvPr/>
        </p:nvSpPr>
        <p:spPr bwMode="auto">
          <a:xfrm>
            <a:off x="606425" y="3033395"/>
            <a:ext cx="18700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600"/>
              </a:lnSpc>
            </a:pPr>
            <a:r>
              <a:rPr lang="zh-CN" altLang="en-US" sz="1600" b="1">
                <a:solidFill>
                  <a:schemeClr val="bg1"/>
                </a:solidFill>
                <a:sym typeface="Arial" panose="020B0604020202020204" pitchFamily="34" charset="0"/>
              </a:rPr>
              <a:t>构建用户界面的渐进式框架</a:t>
            </a:r>
            <a:endParaRPr lang="zh-CN" altLang="en-US" sz="1600" b="1">
              <a:solidFill>
                <a:schemeClr val="bg1"/>
              </a:solidFill>
              <a:sym typeface="Arial" panose="020B0604020202020204" pitchFamily="34" charset="0"/>
            </a:endParaRPr>
          </a:p>
        </p:txBody>
      </p:sp>
      <p:sp>
        <p:nvSpPr>
          <p:cNvPr id="14355" name="矩形 36"/>
          <p:cNvSpPr>
            <a:spLocks noChangeArrowheads="1"/>
          </p:cNvSpPr>
          <p:nvPr/>
        </p:nvSpPr>
        <p:spPr bwMode="auto">
          <a:xfrm>
            <a:off x="3481070" y="1524000"/>
            <a:ext cx="1870075" cy="2011045"/>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3"/>
          <p:cNvSpPr/>
          <p:nvPr>
            <p:custDataLst>
              <p:tags r:id="rId2"/>
            </p:custDataLst>
          </p:nvPr>
        </p:nvSpPr>
        <p:spPr>
          <a:xfrm>
            <a:off x="3482975" y="2741930"/>
            <a:ext cx="1866900" cy="7937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4356" name="Group 26"/>
          <p:cNvGrpSpPr/>
          <p:nvPr/>
        </p:nvGrpSpPr>
        <p:grpSpPr bwMode="auto">
          <a:xfrm rot="0">
            <a:off x="3481070" y="1678305"/>
            <a:ext cx="1870075" cy="1856740"/>
            <a:chOff x="0" y="0"/>
            <a:chExt cx="1870432" cy="1857246"/>
          </a:xfrm>
        </p:grpSpPr>
        <p:sp>
          <p:nvSpPr>
            <p:cNvPr id="14357" name="文本框 38"/>
            <p:cNvSpPr>
              <a:spLocks noChangeArrowheads="1"/>
            </p:cNvSpPr>
            <p:nvPr/>
          </p:nvSpPr>
          <p:spPr bwMode="auto">
            <a:xfrm>
              <a:off x="532549" y="0"/>
              <a:ext cx="805334" cy="32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Axios</a:t>
              </a:r>
              <a:endParaRPr lang="en-US" altLang="zh-CN" b="1">
                <a:solidFill>
                  <a:schemeClr val="bg1"/>
                </a:solidFill>
                <a:sym typeface="Arial" panose="020B0604020202020204" pitchFamily="34" charset="0"/>
              </a:endParaRPr>
            </a:p>
          </p:txBody>
        </p:sp>
        <p:sp>
          <p:nvSpPr>
            <p:cNvPr id="14358" name="矩形 39"/>
            <p:cNvSpPr>
              <a:spLocks noChangeArrowheads="1"/>
            </p:cNvSpPr>
            <p:nvPr/>
          </p:nvSpPr>
          <p:spPr bwMode="auto">
            <a:xfrm>
              <a:off x="0" y="1560654"/>
              <a:ext cx="1870432" cy="2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a:solidFill>
                    <a:schemeClr val="bg1"/>
                  </a:solidFill>
                  <a:sym typeface="Arial" panose="020B0604020202020204" pitchFamily="34" charset="0"/>
                </a:rPr>
                <a:t>网络</a:t>
              </a:r>
              <a:r>
                <a:rPr lang="zh-CN" altLang="en-US" sz="1600">
                  <a:solidFill>
                    <a:schemeClr val="bg1"/>
                  </a:solidFill>
                  <a:sym typeface="Arial" panose="020B0604020202020204" pitchFamily="34" charset="0"/>
                </a:rPr>
                <a:t>请求库</a:t>
              </a:r>
              <a:endParaRPr lang="zh-CN" altLang="en-US" sz="1600">
                <a:solidFill>
                  <a:schemeClr val="bg1"/>
                </a:solidFill>
                <a:sym typeface="Arial" panose="020B0604020202020204" pitchFamily="34" charset="0"/>
              </a:endParaRPr>
            </a:p>
          </p:txBody>
        </p:sp>
      </p:grpSp>
      <p:sp>
        <p:nvSpPr>
          <p:cNvPr id="4" name="矩形 25"/>
          <p:cNvSpPr>
            <a:spLocks noChangeArrowheads="1"/>
          </p:cNvSpPr>
          <p:nvPr>
            <p:custDataLst>
              <p:tags r:id="rId3"/>
            </p:custDataLst>
          </p:nvPr>
        </p:nvSpPr>
        <p:spPr bwMode="auto">
          <a:xfrm>
            <a:off x="6355715" y="1524000"/>
            <a:ext cx="1870075" cy="2011680"/>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14"/>
          <p:cNvSpPr/>
          <p:nvPr>
            <p:custDataLst>
              <p:tags r:id="rId4"/>
            </p:custDataLst>
          </p:nvPr>
        </p:nvSpPr>
        <p:spPr>
          <a:xfrm>
            <a:off x="6356985" y="2741295"/>
            <a:ext cx="1866900" cy="7937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5" name="Group 16"/>
          <p:cNvGrpSpPr/>
          <p:nvPr/>
        </p:nvGrpSpPr>
        <p:grpSpPr bwMode="auto">
          <a:xfrm rot="0">
            <a:off x="6355715" y="1678305"/>
            <a:ext cx="1870075" cy="1911350"/>
            <a:chOff x="0" y="0"/>
            <a:chExt cx="1870432" cy="1911389"/>
          </a:xfrm>
        </p:grpSpPr>
        <p:sp>
          <p:nvSpPr>
            <p:cNvPr id="6" name="文本框 27"/>
            <p:cNvSpPr>
              <a:spLocks noChangeArrowheads="1"/>
            </p:cNvSpPr>
            <p:nvPr>
              <p:custDataLst>
                <p:tags r:id="rId5"/>
              </p:custDataLst>
            </p:nvPr>
          </p:nvSpPr>
          <p:spPr bwMode="auto">
            <a:xfrm>
              <a:off x="157827" y="0"/>
              <a:ext cx="1554777" cy="32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Element</a:t>
              </a:r>
              <a:r>
                <a:rPr lang="en-US" altLang="zh-CN" b="1">
                  <a:solidFill>
                    <a:schemeClr val="bg1"/>
                  </a:solidFill>
                  <a:sym typeface="Arial" panose="020B0604020202020204" pitchFamily="34" charset="0"/>
                </a:rPr>
                <a:t>Plus</a:t>
              </a:r>
              <a:endParaRPr lang="en-US" altLang="zh-CN" b="1">
                <a:solidFill>
                  <a:schemeClr val="bg1"/>
                </a:solidFill>
                <a:sym typeface="Arial" panose="020B0604020202020204" pitchFamily="34" charset="0"/>
              </a:endParaRPr>
            </a:p>
          </p:txBody>
        </p:sp>
        <p:sp>
          <p:nvSpPr>
            <p:cNvPr id="7" name="矩形 29"/>
            <p:cNvSpPr>
              <a:spLocks noChangeArrowheads="1"/>
            </p:cNvSpPr>
            <p:nvPr>
              <p:custDataLst>
                <p:tags r:id="rId6"/>
              </p:custDataLst>
            </p:nvPr>
          </p:nvSpPr>
          <p:spPr bwMode="auto">
            <a:xfrm>
              <a:off x="0" y="1614797"/>
              <a:ext cx="1870432" cy="2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en-US" altLang="zh-CN" sz="1600">
                  <a:solidFill>
                    <a:schemeClr val="bg1"/>
                  </a:solidFill>
                  <a:sym typeface="Arial" panose="020B0604020202020204" pitchFamily="34" charset="0"/>
                </a:rPr>
                <a:t>UI</a:t>
              </a:r>
              <a:r>
                <a:rPr lang="zh-CN" altLang="en-US" sz="1600">
                  <a:solidFill>
                    <a:schemeClr val="bg1"/>
                  </a:solidFill>
                  <a:sym typeface="Arial" panose="020B0604020202020204" pitchFamily="34" charset="0"/>
                </a:rPr>
                <a:t>库</a:t>
              </a:r>
              <a:endParaRPr lang="zh-CN" altLang="en-US" sz="1600">
                <a:solidFill>
                  <a:schemeClr val="bg1"/>
                </a:solidFill>
                <a:sym typeface="Arial" panose="020B0604020202020204" pitchFamily="34" charset="0"/>
              </a:endParaRPr>
            </a:p>
          </p:txBody>
        </p:sp>
      </p:grpSp>
      <p:sp>
        <p:nvSpPr>
          <p:cNvPr id="9" name="矩形 36"/>
          <p:cNvSpPr>
            <a:spLocks noChangeArrowheads="1"/>
          </p:cNvSpPr>
          <p:nvPr>
            <p:custDataLst>
              <p:tags r:id="rId7"/>
            </p:custDataLst>
          </p:nvPr>
        </p:nvSpPr>
        <p:spPr bwMode="auto">
          <a:xfrm>
            <a:off x="9230360" y="1524635"/>
            <a:ext cx="1870075" cy="2011045"/>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 name="矩形 15"/>
          <p:cNvSpPr/>
          <p:nvPr>
            <p:custDataLst>
              <p:tags r:id="rId8"/>
            </p:custDataLst>
          </p:nvPr>
        </p:nvSpPr>
        <p:spPr>
          <a:xfrm>
            <a:off x="9229725" y="2741930"/>
            <a:ext cx="1866900" cy="7937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 name="Group 26"/>
          <p:cNvGrpSpPr/>
          <p:nvPr/>
        </p:nvGrpSpPr>
        <p:grpSpPr bwMode="auto">
          <a:xfrm rot="0">
            <a:off x="9230360" y="1678940"/>
            <a:ext cx="1870075" cy="1856740"/>
            <a:chOff x="0" y="0"/>
            <a:chExt cx="1870432" cy="1857167"/>
          </a:xfrm>
        </p:grpSpPr>
        <p:sp>
          <p:nvSpPr>
            <p:cNvPr id="11" name="文本框 38"/>
            <p:cNvSpPr>
              <a:spLocks noChangeArrowheads="1"/>
            </p:cNvSpPr>
            <p:nvPr>
              <p:custDataLst>
                <p:tags r:id="rId9"/>
              </p:custDataLst>
            </p:nvPr>
          </p:nvSpPr>
          <p:spPr bwMode="auto">
            <a:xfrm>
              <a:off x="538901" y="0"/>
              <a:ext cx="792631" cy="32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Vanta</a:t>
              </a:r>
              <a:endParaRPr lang="en-US" altLang="zh-CN" b="1">
                <a:solidFill>
                  <a:schemeClr val="bg1"/>
                </a:solidFill>
                <a:sym typeface="Arial" panose="020B0604020202020204" pitchFamily="34" charset="0"/>
              </a:endParaRPr>
            </a:p>
          </p:txBody>
        </p:sp>
        <p:sp>
          <p:nvSpPr>
            <p:cNvPr id="12" name="矩形 39"/>
            <p:cNvSpPr>
              <a:spLocks noChangeArrowheads="1"/>
            </p:cNvSpPr>
            <p:nvPr>
              <p:custDataLst>
                <p:tags r:id="rId10"/>
              </p:custDataLst>
            </p:nvPr>
          </p:nvSpPr>
          <p:spPr bwMode="auto">
            <a:xfrm>
              <a:off x="0" y="1560575"/>
              <a:ext cx="1870432" cy="29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a:solidFill>
                    <a:schemeClr val="bg1"/>
                  </a:solidFill>
                  <a:sym typeface="Arial" panose="020B0604020202020204" pitchFamily="34" charset="0"/>
                </a:rPr>
                <a:t>动态背景</a:t>
              </a:r>
              <a:r>
                <a:rPr lang="zh-CN" altLang="en-US" sz="1600">
                  <a:solidFill>
                    <a:schemeClr val="bg1"/>
                  </a:solidFill>
                  <a:sym typeface="Arial" panose="020B0604020202020204" pitchFamily="34" charset="0"/>
                </a:rPr>
                <a:t>库</a:t>
              </a:r>
              <a:endParaRPr lang="zh-CN" altLang="en-US" sz="1600">
                <a:solidFill>
                  <a:schemeClr val="bg1"/>
                </a:solidFill>
                <a:sym typeface="Arial" panose="020B0604020202020204" pitchFamily="34" charset="0"/>
              </a:endParaRPr>
            </a:p>
          </p:txBody>
        </p:sp>
      </p:grpSp>
      <p:sp>
        <p:nvSpPr>
          <p:cNvPr id="22547" name="矩形 40"/>
          <p:cNvSpPr>
            <a:spLocks noChangeArrowheads="1"/>
          </p:cNvSpPr>
          <p:nvPr>
            <p:custDataLst>
              <p:tags r:id="rId11"/>
            </p:custDataLst>
          </p:nvPr>
        </p:nvSpPr>
        <p:spPr bwMode="auto">
          <a:xfrm>
            <a:off x="606425" y="4744085"/>
            <a:ext cx="10494645" cy="816610"/>
          </a:xfrm>
          <a:prstGeom prst="rect">
            <a:avLst/>
          </a:prstGeom>
          <a:solidFill>
            <a:srgbClr val="28AE60"/>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rgbClr val="FFFFFF"/>
                </a:solidFill>
                <a:sym typeface="Arial" panose="020B0604020202020204" pitchFamily="34" charset="0"/>
              </a:rPr>
              <a:t>前端</a:t>
            </a:r>
            <a:r>
              <a:rPr lang="zh-CN" altLang="en-US" sz="4000" b="1">
                <a:solidFill>
                  <a:srgbClr val="FFFFFF"/>
                </a:solidFill>
                <a:sym typeface="Arial" panose="020B0604020202020204" pitchFamily="34" charset="0"/>
              </a:rPr>
              <a:t>技术</a:t>
            </a:r>
            <a:endParaRPr lang="zh-CN" altLang="en-US" sz="4000" b="1">
              <a:solidFill>
                <a:srgbClr val="FFFFFF"/>
              </a:solidFill>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6388"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前端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5679440" y="1425575"/>
            <a:ext cx="8331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Vue</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257425"/>
            <a:ext cx="1034224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Vue.js是一套构建用户界面的渐进式框架。与其他重量级框架不同的是，Vue 采用自底向上增量开发的设计。Vue 的核心库只关注视图层，并且非常容易学习，非常容易与其它库或已有项目整合。另一方面，Vue 完全有能力驱动采用单文件组件和Vue生态系统支持的库开发的复杂单页应用。</a:t>
            </a:r>
            <a:endParaRPr lang="en-US" altLang="zh-CN" sz="2000" b="1">
              <a:solidFill>
                <a:schemeClr val="bg1"/>
              </a:solidFill>
              <a:latin typeface="Calibri" panose="020F0502020204030204" pitchFamily="34" charset="0"/>
              <a:sym typeface="Calibri" panose="020F0502020204030204" pitchFamily="34" charset="0"/>
            </a:endParaRPr>
          </a:p>
          <a:p>
            <a:pPr marL="0" indent="0" eaLnBrk="1" latinLnBrk="0" hangingPunct="1">
              <a:lnSpc>
                <a:spcPct val="150000"/>
              </a:lnSpc>
            </a:pPr>
            <a:r>
              <a:rPr lang="zh-CN" altLang="en-US" sz="2000" b="1">
                <a:solidFill>
                  <a:schemeClr val="bg1"/>
                </a:solidFill>
                <a:latin typeface="Calibri" panose="020F0502020204030204" pitchFamily="34" charset="0"/>
                <a:sym typeface="宋体" panose="02010600030101010101" pitchFamily="2" charset="-122"/>
              </a:rPr>
              <a:t> Vue.js 是一个提供了 MVVM 风格双向数据绑定的 Javascript 库（无依赖别的js库，直接引入一个js文件就可以使用，跟jquery差不多），专注于View 层。它的核心是 MVVM 中的 VM，也就是 ViewModel。 ViewModel负责连接 View 和 Model，保证视图和数据的一致性，这种轻量级的架构让前端开发更加高效、便捷。</a:t>
            </a:r>
            <a:endParaRPr lang="zh-CN" altLang="en-US" sz="2000" b="1">
              <a:solidFill>
                <a:schemeClr val="bg1"/>
              </a:solidFill>
              <a:latin typeface="Calibri" panose="020F0502020204030204" pitchFamily="34" charset="0"/>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前端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5547995" y="1425575"/>
            <a:ext cx="10960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Axios</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229168"/>
            <a:ext cx="1034224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Axios是一个基于promise的网络请求库，作用于node.js和浏览器中，它是 isomorphic 的(即同一套代码可以运行在浏览器和node.js中)。在服务端它使用原生node.js http模块, 而在客户端 (浏览端) 则使用XMLHttpRequest。它具有以下特征：从浏览器中创建 XMLHttpRequest，从 node.js 发出 http 请求，支持 Promise API，拦截请求和响应，转换请求和响应数据，取消请求，自动转换JSON数据，客户端支持防止 CSRF/XSRF。</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前端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4960303" y="1425575"/>
            <a:ext cx="22713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ElementPlus</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229168"/>
            <a:ext cx="1034224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Element Plus是一个基于Vue.js 3.0的UI库，是Element UI的升级版。它提供了一套漂亮、易于使用和自定义的组件，如按钮、输入框、表格、弹窗、日期选择器等。Element Plus的设计理念注重用户体验和响应式设计，所有组件都可以自适应不同屏幕大小以提供良好的用户体验。 Element Plus还有更好的性能和更好的 API 设计, 它遵循更好的 Reactivity 和 Function API, 并且使用了更符合 Vue.js 用户习惯的 Composition API。</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3076"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矩形 1"/>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26" name="文本框 2"/>
          <p:cNvSpPr>
            <a:spLocks noChangeArrowheads="1"/>
          </p:cNvSpPr>
          <p:nvPr/>
        </p:nvSpPr>
        <p:spPr bwMode="auto">
          <a:xfrm>
            <a:off x="247650" y="55563"/>
            <a:ext cx="3238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b="1">
                <a:solidFill>
                  <a:schemeClr val="bg1"/>
                </a:solidFill>
                <a:latin typeface="Calibri" panose="020F0502020204030204" pitchFamily="34" charset="0"/>
                <a:sym typeface="Calibri" panose="020F0502020204030204" pitchFamily="34" charset="0"/>
              </a:rPr>
              <a:t>CONTENTS</a:t>
            </a:r>
            <a:endParaRPr lang="zh-CN" altLang="en-US" sz="4800" b="1">
              <a:solidFill>
                <a:schemeClr val="bg1"/>
              </a:solidFill>
              <a:latin typeface="Calibri" panose="020F0502020204030204" pitchFamily="34" charset="0"/>
              <a:sym typeface="宋体" panose="02010600030101010101" pitchFamily="2" charset="-122"/>
            </a:endParaRPr>
          </a:p>
        </p:txBody>
      </p:sp>
      <p:sp>
        <p:nvSpPr>
          <p:cNvPr id="5132" name="直接连接符 17"/>
          <p:cNvSpPr>
            <a:spLocks noChangeShapeType="1"/>
          </p:cNvSpPr>
          <p:nvPr/>
        </p:nvSpPr>
        <p:spPr bwMode="auto">
          <a:xfrm>
            <a:off x="945515" y="3217545"/>
            <a:ext cx="755650" cy="1587"/>
          </a:xfrm>
          <a:prstGeom prst="line">
            <a:avLst/>
          </a:prstGeom>
          <a:noFill/>
          <a:ln w="44450" cap="rnd">
            <a:solidFill>
              <a:srgbClr val="249F86"/>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3" name="文本框 19"/>
          <p:cNvSpPr>
            <a:spLocks noChangeArrowheads="1"/>
          </p:cNvSpPr>
          <p:nvPr/>
        </p:nvSpPr>
        <p:spPr bwMode="auto">
          <a:xfrm>
            <a:off x="1101090" y="2208530"/>
            <a:ext cx="44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chemeClr val="bg1"/>
                </a:solidFill>
                <a:latin typeface="Calibri Light" panose="020F0302020204030204" pitchFamily="34" charset="0"/>
                <a:sym typeface="Calibri Light" panose="020F0302020204030204" pitchFamily="34" charset="0"/>
              </a:rPr>
              <a:t>1</a:t>
            </a:r>
            <a:endParaRPr lang="zh-CN" altLang="en-US" sz="4000">
              <a:solidFill>
                <a:schemeClr val="bg1"/>
              </a:solidFill>
              <a:latin typeface="Calibri Light" panose="020F0302020204030204" pitchFamily="34" charset="0"/>
              <a:sym typeface="Calibri Light" panose="020F0302020204030204" pitchFamily="34" charset="0"/>
            </a:endParaRPr>
          </a:p>
        </p:txBody>
      </p:sp>
      <p:sp>
        <p:nvSpPr>
          <p:cNvPr id="3123" name="文本框 18"/>
          <p:cNvSpPr>
            <a:spLocks noChangeArrowheads="1"/>
          </p:cNvSpPr>
          <p:nvPr/>
        </p:nvSpPr>
        <p:spPr bwMode="auto">
          <a:xfrm>
            <a:off x="520700" y="352806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bg1"/>
                </a:solidFill>
                <a:latin typeface="Calibri" panose="020F0502020204030204" pitchFamily="34" charset="0"/>
                <a:sym typeface="Calibri" panose="020F0502020204030204" pitchFamily="34" charset="0"/>
              </a:rPr>
              <a:t>选题</a:t>
            </a:r>
            <a:r>
              <a:rPr lang="zh-CN" altLang="en-US" sz="2800">
                <a:solidFill>
                  <a:schemeClr val="bg1"/>
                </a:solidFill>
                <a:latin typeface="Calibri" panose="020F0502020204030204" pitchFamily="34" charset="0"/>
                <a:sym typeface="Calibri" panose="020F0502020204030204" pitchFamily="34" charset="0"/>
              </a:rPr>
              <a:t>动机</a:t>
            </a:r>
            <a:endParaRPr lang="zh-CN" altLang="en-US" sz="2800">
              <a:solidFill>
                <a:schemeClr val="bg1"/>
              </a:solidFill>
              <a:latin typeface="Calibri" panose="020F0502020204030204" pitchFamily="34" charset="0"/>
              <a:sym typeface="Calibri" panose="020F0502020204030204" pitchFamily="34" charset="0"/>
            </a:endParaRPr>
          </a:p>
        </p:txBody>
      </p:sp>
      <p:sp>
        <p:nvSpPr>
          <p:cNvPr id="5137" name="直接连接符 26"/>
          <p:cNvSpPr>
            <a:spLocks noChangeShapeType="1"/>
          </p:cNvSpPr>
          <p:nvPr/>
        </p:nvSpPr>
        <p:spPr bwMode="auto">
          <a:xfrm>
            <a:off x="4080510" y="3217545"/>
            <a:ext cx="755650" cy="1587"/>
          </a:xfrm>
          <a:prstGeom prst="line">
            <a:avLst/>
          </a:prstGeom>
          <a:noFill/>
          <a:ln w="44450" cap="rnd">
            <a:solidFill>
              <a:srgbClr val="249F86"/>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38" name="文本框 28"/>
          <p:cNvSpPr>
            <a:spLocks noChangeArrowheads="1"/>
          </p:cNvSpPr>
          <p:nvPr/>
        </p:nvSpPr>
        <p:spPr bwMode="auto">
          <a:xfrm>
            <a:off x="4236085" y="2208530"/>
            <a:ext cx="44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chemeClr val="bg1"/>
                </a:solidFill>
                <a:latin typeface="Calibri Light" panose="020F0302020204030204" pitchFamily="34" charset="0"/>
                <a:sym typeface="Calibri Light" panose="020F0302020204030204" pitchFamily="34" charset="0"/>
              </a:rPr>
              <a:t>2</a:t>
            </a:r>
            <a:endParaRPr lang="zh-CN" altLang="en-US" sz="4000">
              <a:solidFill>
                <a:schemeClr val="bg1"/>
              </a:solidFill>
              <a:latin typeface="Calibri Light" panose="020F0302020204030204" pitchFamily="34" charset="0"/>
              <a:sym typeface="Calibri Light" panose="020F0302020204030204" pitchFamily="34" charset="0"/>
            </a:endParaRPr>
          </a:p>
        </p:txBody>
      </p:sp>
      <p:sp>
        <p:nvSpPr>
          <p:cNvPr id="3121" name="文本框 27"/>
          <p:cNvSpPr>
            <a:spLocks noChangeArrowheads="1"/>
          </p:cNvSpPr>
          <p:nvPr/>
        </p:nvSpPr>
        <p:spPr bwMode="auto">
          <a:xfrm>
            <a:off x="3655695" y="352806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bg1"/>
                </a:solidFill>
                <a:latin typeface="Calibri" panose="020F0502020204030204" pitchFamily="34" charset="0"/>
                <a:sym typeface="Calibri" panose="020F0502020204030204" pitchFamily="34" charset="0"/>
              </a:rPr>
              <a:t>软件</a:t>
            </a:r>
            <a:r>
              <a:rPr lang="zh-CN" altLang="en-US" sz="2800">
                <a:solidFill>
                  <a:schemeClr val="bg1"/>
                </a:solidFill>
                <a:latin typeface="Calibri" panose="020F0502020204030204" pitchFamily="34" charset="0"/>
                <a:sym typeface="Calibri" panose="020F0502020204030204" pitchFamily="34" charset="0"/>
              </a:rPr>
              <a:t>功能</a:t>
            </a:r>
            <a:endParaRPr lang="zh-CN" altLang="en-US" sz="2800">
              <a:solidFill>
                <a:schemeClr val="bg1"/>
              </a:solidFill>
              <a:latin typeface="Calibri" panose="020F0502020204030204" pitchFamily="34" charset="0"/>
              <a:sym typeface="Calibri" panose="020F0502020204030204" pitchFamily="34" charset="0"/>
            </a:endParaRPr>
          </a:p>
        </p:txBody>
      </p:sp>
      <p:sp>
        <p:nvSpPr>
          <p:cNvPr id="5142" name="直接连接符 31"/>
          <p:cNvSpPr>
            <a:spLocks noChangeShapeType="1"/>
          </p:cNvSpPr>
          <p:nvPr/>
        </p:nvSpPr>
        <p:spPr bwMode="auto">
          <a:xfrm>
            <a:off x="7215505" y="3217545"/>
            <a:ext cx="755650" cy="1270"/>
          </a:xfrm>
          <a:prstGeom prst="line">
            <a:avLst/>
          </a:prstGeom>
          <a:noFill/>
          <a:ln w="44450" cap="rnd">
            <a:solidFill>
              <a:srgbClr val="249F86"/>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43" name="文本框 33"/>
          <p:cNvSpPr>
            <a:spLocks noChangeArrowheads="1"/>
          </p:cNvSpPr>
          <p:nvPr/>
        </p:nvSpPr>
        <p:spPr bwMode="auto">
          <a:xfrm>
            <a:off x="7371080" y="2208530"/>
            <a:ext cx="44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chemeClr val="bg1"/>
                </a:solidFill>
                <a:latin typeface="Calibri Light" panose="020F0302020204030204" pitchFamily="34" charset="0"/>
                <a:sym typeface="Calibri Light" panose="020F0302020204030204" pitchFamily="34" charset="0"/>
              </a:rPr>
              <a:t>3</a:t>
            </a:r>
            <a:endParaRPr lang="zh-CN" altLang="en-US" sz="4000">
              <a:solidFill>
                <a:schemeClr val="bg1"/>
              </a:solidFill>
              <a:latin typeface="Calibri Light" panose="020F0302020204030204" pitchFamily="34" charset="0"/>
              <a:sym typeface="Calibri Light" panose="020F0302020204030204" pitchFamily="34" charset="0"/>
            </a:endParaRPr>
          </a:p>
        </p:txBody>
      </p:sp>
      <p:sp>
        <p:nvSpPr>
          <p:cNvPr id="3119" name="文本框 32"/>
          <p:cNvSpPr>
            <a:spLocks noChangeArrowheads="1"/>
          </p:cNvSpPr>
          <p:nvPr/>
        </p:nvSpPr>
        <p:spPr bwMode="auto">
          <a:xfrm>
            <a:off x="6790690" y="3528060"/>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bg1"/>
                </a:solidFill>
                <a:latin typeface="Calibri" panose="020F0502020204030204" pitchFamily="34" charset="0"/>
                <a:sym typeface="Calibri" panose="020F0502020204030204" pitchFamily="34" charset="0"/>
              </a:rPr>
              <a:t>技术</a:t>
            </a:r>
            <a:r>
              <a:rPr lang="zh-CN" altLang="en-US" sz="2800">
                <a:solidFill>
                  <a:schemeClr val="bg1"/>
                </a:solidFill>
                <a:latin typeface="Calibri" panose="020F0502020204030204" pitchFamily="34" charset="0"/>
                <a:sym typeface="Calibri" panose="020F0502020204030204" pitchFamily="34" charset="0"/>
              </a:rPr>
              <a:t>路线</a:t>
            </a:r>
            <a:endParaRPr lang="zh-CN" altLang="en-US" sz="2800">
              <a:solidFill>
                <a:schemeClr val="bg1"/>
              </a:solidFill>
              <a:latin typeface="Calibri" panose="020F0502020204030204" pitchFamily="34" charset="0"/>
              <a:sym typeface="Calibri" panose="020F0502020204030204" pitchFamily="34" charset="0"/>
            </a:endParaRPr>
          </a:p>
        </p:txBody>
      </p:sp>
      <p:sp>
        <p:nvSpPr>
          <p:cNvPr id="5151" name="直接连接符 58"/>
          <p:cNvSpPr>
            <a:spLocks noChangeShapeType="1"/>
          </p:cNvSpPr>
          <p:nvPr/>
        </p:nvSpPr>
        <p:spPr bwMode="auto">
          <a:xfrm>
            <a:off x="10213023" y="3217545"/>
            <a:ext cx="755650" cy="0"/>
          </a:xfrm>
          <a:prstGeom prst="line">
            <a:avLst/>
          </a:prstGeom>
          <a:noFill/>
          <a:ln w="44450" cap="rnd">
            <a:solidFill>
              <a:srgbClr val="249F86"/>
            </a:solidFill>
            <a:bevel/>
          </a:ln>
          <a:extLst>
            <a:ext uri="{909E8E84-426E-40DD-AFC4-6F175D3DCCD1}">
              <a14:hiddenFill xmlns:a14="http://schemas.microsoft.com/office/drawing/2010/main">
                <a:noFill/>
              </a14:hiddenFill>
            </a:ext>
          </a:extLst>
        </p:spPr>
        <p:txBody>
          <a:bodyPr/>
          <a:lstStyle/>
          <a:p>
            <a:endParaRPr lang="zh-CN" altLang="en-US"/>
          </a:p>
        </p:txBody>
      </p:sp>
      <p:sp>
        <p:nvSpPr>
          <p:cNvPr id="5152" name="文本框 60"/>
          <p:cNvSpPr>
            <a:spLocks noChangeArrowheads="1"/>
          </p:cNvSpPr>
          <p:nvPr/>
        </p:nvSpPr>
        <p:spPr bwMode="auto">
          <a:xfrm>
            <a:off x="10368598" y="2208530"/>
            <a:ext cx="444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a:solidFill>
                  <a:schemeClr val="bg1"/>
                </a:solidFill>
                <a:latin typeface="Calibri Light" panose="020F0302020204030204" pitchFamily="34" charset="0"/>
                <a:sym typeface="Calibri Light" panose="020F0302020204030204" pitchFamily="34" charset="0"/>
              </a:rPr>
              <a:t>4</a:t>
            </a:r>
            <a:endParaRPr lang="zh-CN" altLang="en-US" sz="4000">
              <a:solidFill>
                <a:schemeClr val="bg1"/>
              </a:solidFill>
              <a:latin typeface="Calibri Light" panose="020F0302020204030204" pitchFamily="34" charset="0"/>
              <a:sym typeface="Calibri Light" panose="020F0302020204030204" pitchFamily="34" charset="0"/>
            </a:endParaRPr>
          </a:p>
        </p:txBody>
      </p:sp>
      <p:sp>
        <p:nvSpPr>
          <p:cNvPr id="3115" name="文本框 59"/>
          <p:cNvSpPr>
            <a:spLocks noChangeArrowheads="1"/>
          </p:cNvSpPr>
          <p:nvPr/>
        </p:nvSpPr>
        <p:spPr bwMode="auto">
          <a:xfrm>
            <a:off x="9925685" y="3528060"/>
            <a:ext cx="13303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bg1"/>
                </a:solidFill>
                <a:latin typeface="Calibri" panose="020F0502020204030204" pitchFamily="34" charset="0"/>
                <a:sym typeface="Calibri" panose="020F0502020204030204" pitchFamily="34" charset="0"/>
              </a:rPr>
              <a:t>创新点</a:t>
            </a:r>
            <a:r>
              <a:rPr lang="en-US" altLang="zh-CN" sz="2800">
                <a:solidFill>
                  <a:schemeClr val="bg1"/>
                </a:solidFill>
                <a:latin typeface="Calibri" panose="020F0502020204030204" pitchFamily="34" charset="0"/>
                <a:sym typeface="Calibri" panose="020F0502020204030204" pitchFamily="34" charset="0"/>
              </a:rPr>
              <a:t> </a:t>
            </a:r>
            <a:endParaRPr lang="zh-CN" altLang="en-US" sz="2800">
              <a:solidFill>
                <a:schemeClr val="bg1"/>
              </a:solidFill>
              <a:latin typeface="Calibri" panose="020F0502020204030204" pitchFamily="34" charset="0"/>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5125" grpId="0" bldLvl="0" animBg="1" autoUpdateAnimBg="0"/>
      <p:bldP spid="5126" grpId="0" bldLvl="0" autoUpdateAnimBg="0"/>
      <p:bldP spid="5132" grpId="0" animBg="1"/>
      <p:bldP spid="5133" grpId="0" bldLvl="0" autoUpdateAnimBg="0"/>
      <p:bldP spid="5137" grpId="0" animBg="1"/>
      <p:bldP spid="5138" grpId="0" bldLvl="0" autoUpdateAnimBg="0"/>
      <p:bldP spid="5142" grpId="0" animBg="1"/>
      <p:bldP spid="5143" grpId="0" bldLvl="0" autoUpdateAnimBg="0"/>
      <p:bldP spid="5151" grpId="0" animBg="1"/>
      <p:bldP spid="5152"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前端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5520055" y="1425575"/>
            <a:ext cx="11518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Vanta</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921635"/>
            <a:ext cx="103422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vanta.js可以为网站设置炫酷的动态背景 比如在网站登陆的首页，是一个很好的库，我们在子页面中使用了vanta.js的动态的鸟儿飞翔的效果。</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8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后端技术</a:t>
            </a:r>
            <a:endParaRPr lang="zh-CN" altLang="en-US" sz="4800" b="1">
              <a:solidFill>
                <a:schemeClr val="bg1"/>
              </a:solidFill>
              <a:latin typeface="Calibri" panose="020F0502020204030204" pitchFamily="34" charset="0"/>
              <a:sym typeface="Calibri" panose="020F0502020204030204" pitchFamily="34" charset="0"/>
            </a:endParaRPr>
          </a:p>
        </p:txBody>
      </p:sp>
      <p:grpSp>
        <p:nvGrpSpPr>
          <p:cNvPr id="25" name="组合 24"/>
          <p:cNvGrpSpPr/>
          <p:nvPr/>
        </p:nvGrpSpPr>
        <p:grpSpPr>
          <a:xfrm>
            <a:off x="606425" y="1524000"/>
            <a:ext cx="1870075" cy="2011680"/>
            <a:chOff x="955" y="2400"/>
            <a:chExt cx="2945" cy="3168"/>
          </a:xfrm>
        </p:grpSpPr>
        <p:sp>
          <p:nvSpPr>
            <p:cNvPr id="14363" name="矩形 25"/>
            <p:cNvSpPr>
              <a:spLocks noChangeArrowheads="1"/>
            </p:cNvSpPr>
            <p:nvPr/>
          </p:nvSpPr>
          <p:spPr bwMode="auto">
            <a:xfrm>
              <a:off x="955" y="2400"/>
              <a:ext cx="2945" cy="3168"/>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a:solidFill>
                  <a:srgbClr val="FFFFFF"/>
                </a:solidFill>
                <a:latin typeface="宋体" panose="02010600030101010101" pitchFamily="2" charset="-122"/>
                <a:sym typeface="宋体" panose="02010600030101010101" pitchFamily="2" charset="-122"/>
              </a:endParaRPr>
            </a:p>
          </p:txBody>
        </p:sp>
        <p:sp>
          <p:nvSpPr>
            <p:cNvPr id="14365" name="文本框 27"/>
            <p:cNvSpPr>
              <a:spLocks noChangeArrowheads="1"/>
            </p:cNvSpPr>
            <p:nvPr/>
          </p:nvSpPr>
          <p:spPr bwMode="auto">
            <a:xfrm>
              <a:off x="1521" y="2643"/>
              <a:ext cx="1814"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ASP.NET</a:t>
              </a:r>
              <a:endParaRPr lang="en-US" altLang="zh-CN" b="1">
                <a:solidFill>
                  <a:schemeClr val="bg1"/>
                </a:solidFill>
                <a:sym typeface="Arial" panose="020B0604020202020204" pitchFamily="34" charset="0"/>
              </a:endParaRPr>
            </a:p>
            <a:p>
              <a:pPr eaLnBrk="1" hangingPunct="1">
                <a:lnSpc>
                  <a:spcPts val="1800"/>
                </a:lnSpc>
              </a:pPr>
              <a:r>
                <a:rPr lang="en-US" altLang="zh-CN" b="1">
                  <a:solidFill>
                    <a:schemeClr val="bg1"/>
                  </a:solidFill>
                  <a:sym typeface="Arial" panose="020B0604020202020204" pitchFamily="34" charset="0"/>
                </a:rPr>
                <a:t>WEB API</a:t>
              </a:r>
              <a:endParaRPr lang="en-US" altLang="zh-CN" b="1">
                <a:solidFill>
                  <a:schemeClr val="bg1"/>
                </a:solidFill>
                <a:sym typeface="Arial" panose="020B0604020202020204" pitchFamily="34" charset="0"/>
              </a:endParaRPr>
            </a:p>
          </p:txBody>
        </p:sp>
        <p:sp>
          <p:nvSpPr>
            <p:cNvPr id="13" name="矩形 12"/>
            <p:cNvSpPr/>
            <p:nvPr/>
          </p:nvSpPr>
          <p:spPr>
            <a:xfrm>
              <a:off x="960" y="4317"/>
              <a:ext cx="2940" cy="12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366" name="矩形 29"/>
            <p:cNvSpPr>
              <a:spLocks noChangeArrowheads="1"/>
            </p:cNvSpPr>
            <p:nvPr/>
          </p:nvSpPr>
          <p:spPr bwMode="auto">
            <a:xfrm>
              <a:off x="955" y="5101"/>
              <a:ext cx="2945"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b="1">
                  <a:solidFill>
                    <a:schemeClr val="bg1"/>
                  </a:solidFill>
                  <a:sym typeface="Arial" panose="020B0604020202020204" pitchFamily="34" charset="0"/>
                </a:rPr>
                <a:t>数据</a:t>
              </a:r>
              <a:r>
                <a:rPr lang="zh-CN" altLang="en-US" sz="1600" b="1">
                  <a:solidFill>
                    <a:schemeClr val="bg1"/>
                  </a:solidFill>
                  <a:sym typeface="Arial" panose="020B0604020202020204" pitchFamily="34" charset="0"/>
                </a:rPr>
                <a:t>服务</a:t>
              </a:r>
              <a:endParaRPr lang="zh-CN" altLang="en-US" sz="1600" b="1">
                <a:solidFill>
                  <a:schemeClr val="bg1"/>
                </a:solidFill>
                <a:sym typeface="Arial" panose="020B0604020202020204" pitchFamily="34" charset="0"/>
              </a:endParaRPr>
            </a:p>
          </p:txBody>
        </p:sp>
      </p:grpSp>
      <p:grpSp>
        <p:nvGrpSpPr>
          <p:cNvPr id="26" name="组合 25"/>
          <p:cNvGrpSpPr/>
          <p:nvPr/>
        </p:nvGrpSpPr>
        <p:grpSpPr>
          <a:xfrm>
            <a:off x="2784475" y="1524000"/>
            <a:ext cx="1901825" cy="2011045"/>
            <a:chOff x="4917" y="2400"/>
            <a:chExt cx="2995" cy="3167"/>
          </a:xfrm>
        </p:grpSpPr>
        <p:sp>
          <p:nvSpPr>
            <p:cNvPr id="14355" name="矩形 36"/>
            <p:cNvSpPr>
              <a:spLocks noChangeArrowheads="1"/>
            </p:cNvSpPr>
            <p:nvPr/>
          </p:nvSpPr>
          <p:spPr bwMode="auto">
            <a:xfrm>
              <a:off x="4965" y="2400"/>
              <a:ext cx="2945" cy="3167"/>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 name="矩形 13"/>
            <p:cNvSpPr/>
            <p:nvPr>
              <p:custDataLst>
                <p:tags r:id="rId2"/>
              </p:custDataLst>
            </p:nvPr>
          </p:nvSpPr>
          <p:spPr>
            <a:xfrm>
              <a:off x="4972" y="4317"/>
              <a:ext cx="2940" cy="12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4356" name="Group 26"/>
            <p:cNvGrpSpPr/>
            <p:nvPr/>
          </p:nvGrpSpPr>
          <p:grpSpPr bwMode="auto">
            <a:xfrm rot="0">
              <a:off x="4917" y="2521"/>
              <a:ext cx="2945" cy="3044"/>
              <a:chOff x="0" y="0"/>
              <a:chExt cx="1870432" cy="1933501"/>
            </a:xfrm>
          </p:grpSpPr>
          <p:sp>
            <p:nvSpPr>
              <p:cNvPr id="14357" name="文本框 38"/>
              <p:cNvSpPr>
                <a:spLocks noChangeArrowheads="1"/>
              </p:cNvSpPr>
              <p:nvPr/>
            </p:nvSpPr>
            <p:spPr bwMode="auto">
              <a:xfrm>
                <a:off x="264687" y="0"/>
                <a:ext cx="1402348" cy="55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800"/>
                  </a:lnSpc>
                </a:pPr>
                <a:r>
                  <a:rPr lang="en-US" altLang="zh-CN" b="1">
                    <a:solidFill>
                      <a:schemeClr val="bg1"/>
                    </a:solidFill>
                    <a:sym typeface="Arial" panose="020B0604020202020204" pitchFamily="34" charset="0"/>
                  </a:rPr>
                  <a:t>ENTITY</a:t>
                </a:r>
                <a:endParaRPr lang="en-US" altLang="zh-CN" b="1">
                  <a:solidFill>
                    <a:schemeClr val="bg1"/>
                  </a:solidFill>
                  <a:sym typeface="Arial" panose="020B0604020202020204" pitchFamily="34" charset="0"/>
                </a:endParaRPr>
              </a:p>
              <a:p>
                <a:pPr eaLnBrk="1" hangingPunct="1">
                  <a:lnSpc>
                    <a:spcPts val="1800"/>
                  </a:lnSpc>
                </a:pPr>
                <a:r>
                  <a:rPr lang="en-US" altLang="zh-CN" b="1">
                    <a:solidFill>
                      <a:schemeClr val="bg1"/>
                    </a:solidFill>
                    <a:sym typeface="Arial" panose="020B0604020202020204" pitchFamily="34" charset="0"/>
                  </a:rPr>
                  <a:t>Framework</a:t>
                </a:r>
                <a:endParaRPr lang="en-US" altLang="zh-CN" b="1">
                  <a:solidFill>
                    <a:schemeClr val="bg1"/>
                  </a:solidFill>
                  <a:sym typeface="Arial" panose="020B0604020202020204" pitchFamily="34" charset="0"/>
                </a:endParaRPr>
              </a:p>
            </p:txBody>
          </p:sp>
          <p:sp>
            <p:nvSpPr>
              <p:cNvPr id="14358" name="矩形 39"/>
              <p:cNvSpPr>
                <a:spLocks noChangeArrowheads="1"/>
              </p:cNvSpPr>
              <p:nvPr/>
            </p:nvSpPr>
            <p:spPr bwMode="auto">
              <a:xfrm>
                <a:off x="0" y="1636875"/>
                <a:ext cx="1870432" cy="29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en-US" altLang="zh-CN" sz="1600">
                    <a:solidFill>
                      <a:schemeClr val="bg1"/>
                    </a:solidFill>
                    <a:sym typeface="Arial" panose="020B0604020202020204" pitchFamily="34" charset="0"/>
                  </a:rPr>
                  <a:t>ORM</a:t>
                </a:r>
                <a:endParaRPr lang="en-US" altLang="zh-CN" sz="1600">
                  <a:solidFill>
                    <a:schemeClr val="bg1"/>
                  </a:solidFill>
                  <a:sym typeface="Arial" panose="020B0604020202020204" pitchFamily="34" charset="0"/>
                </a:endParaRPr>
              </a:p>
            </p:txBody>
          </p:sp>
        </p:grpSp>
      </p:grpSp>
      <p:grpSp>
        <p:nvGrpSpPr>
          <p:cNvPr id="30" name="组合 29"/>
          <p:cNvGrpSpPr/>
          <p:nvPr/>
        </p:nvGrpSpPr>
        <p:grpSpPr>
          <a:xfrm>
            <a:off x="9308465" y="1522730"/>
            <a:ext cx="1870075" cy="2065614"/>
            <a:chOff x="14659" y="2398"/>
            <a:chExt cx="2945" cy="3253"/>
          </a:xfrm>
        </p:grpSpPr>
        <p:sp>
          <p:nvSpPr>
            <p:cNvPr id="4" name="矩形 25"/>
            <p:cNvSpPr>
              <a:spLocks noChangeArrowheads="1"/>
            </p:cNvSpPr>
            <p:nvPr>
              <p:custDataLst>
                <p:tags r:id="rId3"/>
              </p:custDataLst>
            </p:nvPr>
          </p:nvSpPr>
          <p:spPr bwMode="auto">
            <a:xfrm>
              <a:off x="14659" y="2398"/>
              <a:ext cx="2945" cy="3168"/>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 name="矩形 14"/>
            <p:cNvSpPr/>
            <p:nvPr>
              <p:custDataLst>
                <p:tags r:id="rId4"/>
              </p:custDataLst>
            </p:nvPr>
          </p:nvSpPr>
          <p:spPr>
            <a:xfrm>
              <a:off x="14661" y="4315"/>
              <a:ext cx="2940" cy="12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5" name="Group 16"/>
            <p:cNvGrpSpPr/>
            <p:nvPr/>
          </p:nvGrpSpPr>
          <p:grpSpPr bwMode="auto">
            <a:xfrm rot="0">
              <a:off x="14659" y="2641"/>
              <a:ext cx="2945" cy="3010"/>
              <a:chOff x="0" y="0"/>
              <a:chExt cx="1870432" cy="1911348"/>
            </a:xfrm>
          </p:grpSpPr>
          <p:sp>
            <p:nvSpPr>
              <p:cNvPr id="6" name="文本框 27"/>
              <p:cNvSpPr>
                <a:spLocks noChangeArrowheads="1"/>
              </p:cNvSpPr>
              <p:nvPr>
                <p:custDataLst>
                  <p:tags r:id="rId5"/>
                </p:custDataLst>
              </p:nvPr>
            </p:nvSpPr>
            <p:spPr bwMode="auto">
              <a:xfrm>
                <a:off x="322959" y="0"/>
                <a:ext cx="1224514" cy="55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ASP.NET</a:t>
                </a:r>
                <a:endParaRPr lang="en-US" altLang="zh-CN" b="1">
                  <a:solidFill>
                    <a:schemeClr val="bg1"/>
                  </a:solidFill>
                  <a:sym typeface="Arial" panose="020B0604020202020204" pitchFamily="34" charset="0"/>
                </a:endParaRPr>
              </a:p>
              <a:p>
                <a:pPr eaLnBrk="1" hangingPunct="1">
                  <a:lnSpc>
                    <a:spcPts val="1800"/>
                  </a:lnSpc>
                </a:pPr>
                <a:r>
                  <a:rPr lang="en-US" altLang="zh-CN" b="1">
                    <a:solidFill>
                      <a:schemeClr val="bg1"/>
                    </a:solidFill>
                    <a:sym typeface="Arial" panose="020B0604020202020204" pitchFamily="34" charset="0"/>
                  </a:rPr>
                  <a:t>IDENTITY</a:t>
                </a:r>
                <a:endParaRPr lang="en-US" altLang="zh-CN" b="1">
                  <a:solidFill>
                    <a:schemeClr val="bg1"/>
                  </a:solidFill>
                  <a:sym typeface="Arial" panose="020B0604020202020204" pitchFamily="34" charset="0"/>
                </a:endParaRPr>
              </a:p>
            </p:txBody>
          </p:sp>
          <p:sp>
            <p:nvSpPr>
              <p:cNvPr id="7" name="矩形 29"/>
              <p:cNvSpPr>
                <a:spLocks noChangeArrowheads="1"/>
              </p:cNvSpPr>
              <p:nvPr>
                <p:custDataLst>
                  <p:tags r:id="rId6"/>
                </p:custDataLst>
              </p:nvPr>
            </p:nvSpPr>
            <p:spPr bwMode="auto">
              <a:xfrm>
                <a:off x="0" y="1614797"/>
                <a:ext cx="1870432" cy="29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a:solidFill>
                      <a:schemeClr val="bg1"/>
                    </a:solidFill>
                    <a:sym typeface="Arial" panose="020B0604020202020204" pitchFamily="34" charset="0"/>
                  </a:rPr>
                  <a:t>用户</a:t>
                </a:r>
                <a:r>
                  <a:rPr lang="zh-CN" altLang="en-US" sz="1600">
                    <a:solidFill>
                      <a:schemeClr val="bg1"/>
                    </a:solidFill>
                    <a:sym typeface="Arial" panose="020B0604020202020204" pitchFamily="34" charset="0"/>
                  </a:rPr>
                  <a:t>管理</a:t>
                </a:r>
                <a:endParaRPr lang="zh-CN" altLang="en-US" sz="1600">
                  <a:solidFill>
                    <a:schemeClr val="bg1"/>
                  </a:solidFill>
                  <a:sym typeface="Arial" panose="020B0604020202020204" pitchFamily="34" charset="0"/>
                </a:endParaRPr>
              </a:p>
            </p:txBody>
          </p:sp>
        </p:grpSp>
      </p:grpSp>
      <p:grpSp>
        <p:nvGrpSpPr>
          <p:cNvPr id="29" name="组合 28"/>
          <p:cNvGrpSpPr/>
          <p:nvPr/>
        </p:nvGrpSpPr>
        <p:grpSpPr>
          <a:xfrm>
            <a:off x="7133590" y="1522730"/>
            <a:ext cx="1870710" cy="2011066"/>
            <a:chOff x="11388" y="2398"/>
            <a:chExt cx="2946" cy="3167"/>
          </a:xfrm>
        </p:grpSpPr>
        <p:sp>
          <p:nvSpPr>
            <p:cNvPr id="9" name="矩形 36"/>
            <p:cNvSpPr>
              <a:spLocks noChangeArrowheads="1"/>
            </p:cNvSpPr>
            <p:nvPr>
              <p:custDataLst>
                <p:tags r:id="rId7"/>
              </p:custDataLst>
            </p:nvPr>
          </p:nvSpPr>
          <p:spPr bwMode="auto">
            <a:xfrm>
              <a:off x="11389" y="2398"/>
              <a:ext cx="2945" cy="3167"/>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 name="矩形 15"/>
            <p:cNvSpPr/>
            <p:nvPr>
              <p:custDataLst>
                <p:tags r:id="rId8"/>
              </p:custDataLst>
            </p:nvPr>
          </p:nvSpPr>
          <p:spPr>
            <a:xfrm>
              <a:off x="11388" y="4315"/>
              <a:ext cx="2940" cy="12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0" name="Group 26"/>
            <p:cNvGrpSpPr/>
            <p:nvPr/>
          </p:nvGrpSpPr>
          <p:grpSpPr bwMode="auto">
            <a:xfrm rot="0">
              <a:off x="11389" y="2641"/>
              <a:ext cx="2945" cy="2924"/>
              <a:chOff x="0" y="0"/>
              <a:chExt cx="1870432" cy="1857188"/>
            </a:xfrm>
          </p:grpSpPr>
          <p:sp>
            <p:nvSpPr>
              <p:cNvPr id="11" name="文本框 38"/>
              <p:cNvSpPr>
                <a:spLocks noChangeArrowheads="1"/>
              </p:cNvSpPr>
              <p:nvPr>
                <p:custDataLst>
                  <p:tags r:id="rId9"/>
                </p:custDataLst>
              </p:nvPr>
            </p:nvSpPr>
            <p:spPr bwMode="auto">
              <a:xfrm>
                <a:off x="405525" y="0"/>
                <a:ext cx="1059382" cy="32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OAth2.0</a:t>
                </a:r>
                <a:endParaRPr lang="en-US" altLang="zh-CN" b="1">
                  <a:solidFill>
                    <a:schemeClr val="bg1"/>
                  </a:solidFill>
                  <a:sym typeface="Arial" panose="020B0604020202020204" pitchFamily="34" charset="0"/>
                </a:endParaRPr>
              </a:p>
            </p:txBody>
          </p:sp>
          <p:sp>
            <p:nvSpPr>
              <p:cNvPr id="12" name="矩形 39"/>
              <p:cNvSpPr>
                <a:spLocks noChangeArrowheads="1"/>
              </p:cNvSpPr>
              <p:nvPr>
                <p:custDataLst>
                  <p:tags r:id="rId10"/>
                </p:custDataLst>
              </p:nvPr>
            </p:nvSpPr>
            <p:spPr bwMode="auto">
              <a:xfrm>
                <a:off x="0" y="1560575"/>
                <a:ext cx="1870432" cy="29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a:solidFill>
                      <a:schemeClr val="bg1"/>
                    </a:solidFill>
                    <a:sym typeface="Arial" panose="020B0604020202020204" pitchFamily="34" charset="0"/>
                  </a:rPr>
                  <a:t>身份</a:t>
                </a:r>
                <a:r>
                  <a:rPr lang="zh-CN" altLang="en-US" sz="1600">
                    <a:solidFill>
                      <a:schemeClr val="bg1"/>
                    </a:solidFill>
                    <a:sym typeface="Arial" panose="020B0604020202020204" pitchFamily="34" charset="0"/>
                  </a:rPr>
                  <a:t>认证</a:t>
                </a:r>
                <a:endParaRPr lang="zh-CN" altLang="en-US" sz="1600">
                  <a:solidFill>
                    <a:schemeClr val="bg1"/>
                  </a:solidFill>
                  <a:sym typeface="Arial" panose="020B0604020202020204" pitchFamily="34" charset="0"/>
                </a:endParaRPr>
              </a:p>
            </p:txBody>
          </p:sp>
        </p:grpSp>
      </p:grpSp>
      <p:sp>
        <p:nvSpPr>
          <p:cNvPr id="22547" name="矩形 40"/>
          <p:cNvSpPr>
            <a:spLocks noChangeArrowheads="1"/>
          </p:cNvSpPr>
          <p:nvPr>
            <p:custDataLst>
              <p:tags r:id="rId11"/>
            </p:custDataLst>
          </p:nvPr>
        </p:nvSpPr>
        <p:spPr bwMode="auto">
          <a:xfrm>
            <a:off x="606425" y="4744085"/>
            <a:ext cx="10494645" cy="816610"/>
          </a:xfrm>
          <a:prstGeom prst="rect">
            <a:avLst/>
          </a:prstGeom>
          <a:solidFill>
            <a:srgbClr val="28AE60"/>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rgbClr val="FFFFFF"/>
                </a:solidFill>
                <a:sym typeface="Arial" panose="020B0604020202020204" pitchFamily="34" charset="0"/>
              </a:rPr>
              <a:t>后端技术</a:t>
            </a:r>
            <a:endParaRPr lang="zh-CN" altLang="en-US" sz="4000" b="1">
              <a:solidFill>
                <a:srgbClr val="FFFFFF"/>
              </a:solidFill>
              <a:sym typeface="Arial" panose="020B0604020202020204" pitchFamily="34" charset="0"/>
            </a:endParaRPr>
          </a:p>
        </p:txBody>
      </p:sp>
      <p:grpSp>
        <p:nvGrpSpPr>
          <p:cNvPr id="28" name="组合 27"/>
          <p:cNvGrpSpPr/>
          <p:nvPr/>
        </p:nvGrpSpPr>
        <p:grpSpPr>
          <a:xfrm>
            <a:off x="4959350" y="1524000"/>
            <a:ext cx="1870075" cy="2065614"/>
            <a:chOff x="8119" y="2399"/>
            <a:chExt cx="2945" cy="3253"/>
          </a:xfrm>
        </p:grpSpPr>
        <p:sp>
          <p:nvSpPr>
            <p:cNvPr id="19" name="矩形 25"/>
            <p:cNvSpPr>
              <a:spLocks noChangeArrowheads="1"/>
            </p:cNvSpPr>
            <p:nvPr>
              <p:custDataLst>
                <p:tags r:id="rId12"/>
              </p:custDataLst>
            </p:nvPr>
          </p:nvSpPr>
          <p:spPr bwMode="auto">
            <a:xfrm>
              <a:off x="8119" y="2399"/>
              <a:ext cx="2945" cy="3168"/>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 name="矩形 19"/>
            <p:cNvSpPr/>
            <p:nvPr>
              <p:custDataLst>
                <p:tags r:id="rId13"/>
              </p:custDataLst>
            </p:nvPr>
          </p:nvSpPr>
          <p:spPr>
            <a:xfrm>
              <a:off x="8121" y="4316"/>
              <a:ext cx="2940" cy="1250"/>
            </a:xfrm>
            <a:prstGeom prst="rect">
              <a:avLst/>
            </a:prstGeom>
            <a:solidFill>
              <a:srgbClr val="7030A0">
                <a:alpha val="54000"/>
              </a:srgb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1" name="Group 16"/>
            <p:cNvGrpSpPr/>
            <p:nvPr/>
          </p:nvGrpSpPr>
          <p:grpSpPr bwMode="auto">
            <a:xfrm rot="0">
              <a:off x="8119" y="2642"/>
              <a:ext cx="2945" cy="3010"/>
              <a:chOff x="0" y="0"/>
              <a:chExt cx="1870432" cy="1911348"/>
            </a:xfrm>
          </p:grpSpPr>
          <p:sp>
            <p:nvSpPr>
              <p:cNvPr id="22" name="文本框 27"/>
              <p:cNvSpPr>
                <a:spLocks noChangeArrowheads="1"/>
              </p:cNvSpPr>
              <p:nvPr>
                <p:custDataLst>
                  <p:tags r:id="rId14"/>
                </p:custDataLst>
              </p:nvPr>
            </p:nvSpPr>
            <p:spPr bwMode="auto">
              <a:xfrm>
                <a:off x="507145" y="0"/>
                <a:ext cx="856143" cy="32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1800"/>
                  </a:lnSpc>
                </a:pPr>
                <a:r>
                  <a:rPr lang="en-US" altLang="zh-CN" b="1">
                    <a:solidFill>
                      <a:schemeClr val="bg1"/>
                    </a:solidFill>
                    <a:sym typeface="Arial" panose="020B0604020202020204" pitchFamily="34" charset="0"/>
                  </a:rPr>
                  <a:t>MySql</a:t>
                </a:r>
                <a:endParaRPr lang="en-US" altLang="zh-CN" b="1">
                  <a:solidFill>
                    <a:schemeClr val="bg1"/>
                  </a:solidFill>
                  <a:sym typeface="Arial" panose="020B0604020202020204" pitchFamily="34" charset="0"/>
                </a:endParaRPr>
              </a:p>
            </p:txBody>
          </p:sp>
          <p:sp>
            <p:nvSpPr>
              <p:cNvPr id="23" name="矩形 29"/>
              <p:cNvSpPr>
                <a:spLocks noChangeArrowheads="1"/>
              </p:cNvSpPr>
              <p:nvPr>
                <p:custDataLst>
                  <p:tags r:id="rId15"/>
                </p:custDataLst>
              </p:nvPr>
            </p:nvSpPr>
            <p:spPr bwMode="auto">
              <a:xfrm>
                <a:off x="0" y="1614797"/>
                <a:ext cx="1870432" cy="29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1600"/>
                  </a:lnSpc>
                </a:pPr>
                <a:r>
                  <a:rPr lang="zh-CN" altLang="en-US" sz="1600">
                    <a:solidFill>
                      <a:schemeClr val="bg1"/>
                    </a:solidFill>
                    <a:sym typeface="Arial" panose="020B0604020202020204" pitchFamily="34" charset="0"/>
                  </a:rPr>
                  <a:t>数据库</a:t>
                </a:r>
                <a:endParaRPr lang="zh-CN" altLang="en-US" sz="1600">
                  <a:solidFill>
                    <a:schemeClr val="bg1"/>
                  </a:solidFill>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6388"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后端</a:t>
            </a:r>
            <a:r>
              <a:rPr lang="zh-CN" altLang="en-US" sz="4800" b="1">
                <a:solidFill>
                  <a:schemeClr val="bg1"/>
                </a:solidFill>
                <a:latin typeface="Calibri" panose="020F0502020204030204" pitchFamily="34" charset="0"/>
                <a:sym typeface="Calibri" panose="020F0502020204030204" pitchFamily="34" charset="0"/>
              </a:rPr>
              <a:t>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4536440" y="1425575"/>
            <a:ext cx="311912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ASP.</a:t>
            </a:r>
            <a:r>
              <a:rPr lang="en-US" altLang="zh-CN" sz="3200" b="1">
                <a:solidFill>
                  <a:srgbClr val="249F86"/>
                </a:solidFill>
                <a:latin typeface="Calibri" panose="020F0502020204030204" pitchFamily="34" charset="0"/>
                <a:sym typeface="Calibri" panose="020F0502020204030204" pitchFamily="34" charset="0"/>
              </a:rPr>
              <a:t>NET WEB API</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921635"/>
            <a:ext cx="1034224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这里我们使用ASP.NET WebAPI提供数据服务，asp.net webapi是mvc4中引入的，功能类似于webservice</a:t>
            </a:r>
            <a:r>
              <a:rPr lang="zh-CN" altLang="en-US" sz="2000" b="1">
                <a:solidFill>
                  <a:schemeClr val="bg1"/>
                </a:solidFill>
                <a:latin typeface="Calibri" panose="020F0502020204030204" pitchFamily="34" charset="0"/>
                <a:sym typeface="Calibri" panose="020F0502020204030204" pitchFamily="34" charset="0"/>
              </a:rPr>
              <a:t>或者</a:t>
            </a:r>
            <a:r>
              <a:rPr lang="en-US" altLang="zh-CN" sz="2000" b="1">
                <a:solidFill>
                  <a:schemeClr val="bg1"/>
                </a:solidFill>
                <a:latin typeface="Calibri" panose="020F0502020204030204" pitchFamily="34" charset="0"/>
                <a:sym typeface="Calibri" panose="020F0502020204030204" pitchFamily="34" charset="0"/>
              </a:rPr>
              <a:t>wcf是提供数据服务的，基于http</a:t>
            </a:r>
            <a:r>
              <a:rPr lang="zh-CN" altLang="en-US" sz="2000" b="1">
                <a:solidFill>
                  <a:schemeClr val="bg1"/>
                </a:solidFill>
                <a:latin typeface="Calibri" panose="020F0502020204030204" pitchFamily="34" charset="0"/>
                <a:sym typeface="Calibri" panose="020F0502020204030204" pitchFamily="34" charset="0"/>
              </a:rPr>
              <a:t>协</a:t>
            </a:r>
            <a:r>
              <a:rPr lang="en-US" altLang="zh-CN" sz="2000" b="1">
                <a:solidFill>
                  <a:schemeClr val="bg1"/>
                </a:solidFill>
                <a:latin typeface="Calibri" panose="020F0502020204030204" pitchFamily="34" charset="0"/>
                <a:sym typeface="Calibri" panose="020F0502020204030204" pitchFamily="34" charset="0"/>
              </a:rPr>
              <a:t>议，符合restful标准，支持mvc的一些特性 (url,router,controller等），更经量级，使用也比较方便，并且对智能手机设备支持性比较好。</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4800" b="1">
                <a:solidFill>
                  <a:schemeClr val="bg1"/>
                </a:solidFill>
                <a:latin typeface="Calibri" panose="020F0502020204030204" pitchFamily="34" charset="0"/>
                <a:sym typeface="Calibri" panose="020F0502020204030204" pitchFamily="34" charset="0"/>
              </a:rPr>
              <a:t>后端技术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4407853" y="1425575"/>
            <a:ext cx="33762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ENTITY Framework</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921635"/>
            <a:ext cx="1034224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ORM(Object Relational Mapping)对象关系映射，主要作用就是将关系型数据库映射成对象模型，使我们操作更简单方便。常用的ORM框架有MyBatis,Hibernate,EF等等。我们使用微软的Entity Framework(简称：EF)作为项目的ORM框架，EF使用简单方便，即使你不会写SQL语句也能操作数据，使用EF还可以减少SQL注入的风险，因为EF生成的SQL语句值都是通过参数化的形式传递的。</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4800" b="1">
                <a:solidFill>
                  <a:schemeClr val="bg1"/>
                </a:solidFill>
                <a:latin typeface="Calibri" panose="020F0502020204030204" pitchFamily="34" charset="0"/>
                <a:sym typeface="Calibri" panose="020F0502020204030204" pitchFamily="34" charset="0"/>
              </a:rPr>
              <a:t>后端技术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5475923" y="1425575"/>
            <a:ext cx="12401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MySql</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921635"/>
            <a:ext cx="1034224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MySQL 是一个开放源码的关系数据库管理系统，开发者为瑞典 MySQL AB 公司。目前 MySQL 被广泛地应用在 Internet 上的大中小型网站中。由于其体积小、速度快、总体拥有成本低，尤其是开放源码这一特点，许多中小型网站为了降低网站总体拥有成本而选择了 MySQL 作为网站数据库。</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4800" b="1">
                <a:solidFill>
                  <a:schemeClr val="bg1"/>
                </a:solidFill>
                <a:latin typeface="Calibri" panose="020F0502020204030204" pitchFamily="34" charset="0"/>
                <a:sym typeface="Calibri" panose="020F0502020204030204" pitchFamily="34" charset="0"/>
              </a:rPr>
              <a:t>后端技术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5273675" y="1425575"/>
            <a:ext cx="1644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OATH2.0</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924878" y="2921635"/>
            <a:ext cx="1034224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为保护我们的Web API数据接口不被他人非法调用，我们采用身份认证机制，常用的身份认证方法用Http 基本认证（结合SSL证书）、Http摘要认证、OAuth</a:t>
            </a:r>
            <a:r>
              <a:rPr lang="zh-CN" altLang="en-US" sz="2000" b="1">
                <a:solidFill>
                  <a:schemeClr val="bg1"/>
                </a:solidFill>
                <a:latin typeface="Calibri" panose="020F0502020204030204" pitchFamily="34" charset="0"/>
                <a:sym typeface="Calibri" panose="020F0502020204030204" pitchFamily="34" charset="0"/>
              </a:rPr>
              <a:t>认</a:t>
            </a:r>
            <a:r>
              <a:rPr lang="en-US" altLang="zh-CN" sz="2000" b="1">
                <a:solidFill>
                  <a:schemeClr val="bg1"/>
                </a:solidFill>
                <a:latin typeface="Calibri" panose="020F0502020204030204" pitchFamily="34" charset="0"/>
                <a:sym typeface="Calibri" panose="020F0502020204030204" pitchFamily="34" charset="0"/>
              </a:rPr>
              <a:t>证等等。我们这里使用OAuth ( open authorization）认证，QAuth</a:t>
            </a:r>
            <a:r>
              <a:rPr lang="zh-CN" altLang="en-US" sz="2000" b="1">
                <a:solidFill>
                  <a:schemeClr val="bg1"/>
                </a:solidFill>
                <a:latin typeface="Calibri" panose="020F0502020204030204" pitchFamily="34" charset="0"/>
                <a:sym typeface="Calibri" panose="020F0502020204030204" pitchFamily="34" charset="0"/>
              </a:rPr>
              <a:t>认</a:t>
            </a:r>
            <a:r>
              <a:rPr lang="en-US" altLang="zh-CN" sz="2000" b="1">
                <a:solidFill>
                  <a:schemeClr val="bg1"/>
                </a:solidFill>
                <a:latin typeface="Calibri" panose="020F0502020204030204" pitchFamily="34" charset="0"/>
                <a:sym typeface="Calibri" panose="020F0502020204030204" pitchFamily="34" charset="0"/>
              </a:rPr>
              <a:t>证的实现我们在.net</a:t>
            </a:r>
            <a:r>
              <a:rPr lang="zh-CN" altLang="en-US" sz="2000" b="1">
                <a:solidFill>
                  <a:schemeClr val="bg1"/>
                </a:solidFill>
                <a:latin typeface="Calibri" panose="020F0502020204030204" pitchFamily="34" charset="0"/>
                <a:sym typeface="Calibri" panose="020F0502020204030204" pitchFamily="34" charset="0"/>
              </a:rPr>
              <a:t>中</a:t>
            </a:r>
            <a:r>
              <a:rPr lang="en-US" altLang="zh-CN" sz="2000" b="1">
                <a:solidFill>
                  <a:schemeClr val="bg1"/>
                </a:solidFill>
                <a:latin typeface="Calibri" panose="020F0502020204030204" pitchFamily="34" charset="0"/>
                <a:sym typeface="Calibri" panose="020F0502020204030204" pitchFamily="34" charset="0"/>
              </a:rPr>
              <a:t>可以依赖相关的中问件来实现。</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4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4800" b="1">
                <a:solidFill>
                  <a:schemeClr val="bg1"/>
                </a:solidFill>
                <a:latin typeface="Calibri" panose="020F0502020204030204" pitchFamily="34" charset="0"/>
                <a:sym typeface="Calibri" panose="020F0502020204030204" pitchFamily="34" charset="0"/>
              </a:rPr>
              <a:t>后端技术</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4488815" y="1425575"/>
            <a:ext cx="32143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249F86"/>
                </a:solidFill>
                <a:latin typeface="Calibri" panose="020F0502020204030204" pitchFamily="34" charset="0"/>
                <a:sym typeface="Calibri" panose="020F0502020204030204" pitchFamily="34" charset="0"/>
              </a:rPr>
              <a:t>ASP.NET IDENTITY</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3"/>
            </p:custDataLst>
          </p:nvPr>
        </p:nvSpPr>
        <p:spPr bwMode="auto">
          <a:xfrm>
            <a:off x="1886585" y="2921635"/>
            <a:ext cx="841883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用户</a:t>
            </a:r>
            <a:r>
              <a:rPr lang="en-US" altLang="zh-CN" sz="2000" b="1">
                <a:solidFill>
                  <a:schemeClr val="bg1"/>
                </a:solidFill>
                <a:latin typeface="Calibri" panose="020F0502020204030204" pitchFamily="34" charset="0"/>
                <a:sym typeface="Calibri" panose="020F0502020204030204" pitchFamily="34" charset="0"/>
              </a:rPr>
              <a:t>管理使用ASP.NET Identity框架，identity是.net的一个</a:t>
            </a:r>
            <a:r>
              <a:rPr lang="zh-CN" altLang="en-US" sz="2000" b="1">
                <a:solidFill>
                  <a:schemeClr val="bg1"/>
                </a:solidFill>
                <a:latin typeface="Calibri" panose="020F0502020204030204" pitchFamily="34" charset="0"/>
                <a:sym typeface="Calibri" panose="020F0502020204030204" pitchFamily="34" charset="0"/>
              </a:rPr>
              <a:t>用户</a:t>
            </a:r>
            <a:r>
              <a:rPr lang="en-US" altLang="zh-CN" sz="2000" b="1">
                <a:solidFill>
                  <a:schemeClr val="bg1"/>
                </a:solidFill>
                <a:latin typeface="Calibri" panose="020F0502020204030204" pitchFamily="34" charset="0"/>
                <a:sym typeface="Calibri" panose="020F0502020204030204" pitchFamily="34" charset="0"/>
              </a:rPr>
              <a:t>管理的框架。</a:t>
            </a:r>
            <a:endParaRPr lang="en-US" altLang="zh-CN"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4340"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536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矩形 3"/>
          <p:cNvSpPr>
            <a:spLocks noChangeArrowheads="1"/>
          </p:cNvSpPr>
          <p:nvPr/>
        </p:nvSpPr>
        <p:spPr bwMode="auto">
          <a:xfrm>
            <a:off x="0" y="2171700"/>
            <a:ext cx="12192000" cy="262890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7414" name="文本框 5"/>
          <p:cNvSpPr>
            <a:spLocks noChangeArrowheads="1"/>
          </p:cNvSpPr>
          <p:nvPr/>
        </p:nvSpPr>
        <p:spPr bwMode="auto">
          <a:xfrm>
            <a:off x="4856798" y="2652713"/>
            <a:ext cx="247840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a:solidFill>
                  <a:schemeClr val="bg1"/>
                </a:solidFill>
                <a:latin typeface="Calibri" panose="020F0502020204030204" pitchFamily="34" charset="0"/>
                <a:sym typeface="Calibri" panose="020F0502020204030204" pitchFamily="34" charset="0"/>
              </a:rPr>
              <a:t>创新</a:t>
            </a:r>
            <a:r>
              <a:rPr lang="zh-CN" altLang="en-US" sz="6000" b="1">
                <a:solidFill>
                  <a:schemeClr val="bg1"/>
                </a:solidFill>
                <a:latin typeface="Calibri" panose="020F0502020204030204" pitchFamily="34" charset="0"/>
                <a:sym typeface="Calibri" panose="020F0502020204030204" pitchFamily="34" charset="0"/>
              </a:rPr>
              <a:t>点</a:t>
            </a:r>
            <a:endParaRPr lang="zh-CN" altLang="en-US" sz="6000" b="1">
              <a:solidFill>
                <a:schemeClr val="bg1"/>
              </a:solidFill>
              <a:latin typeface="Calibri" panose="020F0502020204030204" pitchFamily="34" charset="0"/>
              <a:sym typeface="Calibri" panose="020F0502020204030204" pitchFamily="34" charset="0"/>
            </a:endParaRPr>
          </a:p>
        </p:txBody>
      </p:sp>
      <p:grpSp>
        <p:nvGrpSpPr>
          <p:cNvPr id="17416" name="Group 8"/>
          <p:cNvGrpSpPr/>
          <p:nvPr/>
        </p:nvGrpSpPr>
        <p:grpSpPr bwMode="auto">
          <a:xfrm>
            <a:off x="5645150" y="1716088"/>
            <a:ext cx="889000" cy="889000"/>
            <a:chOff x="0" y="0"/>
            <a:chExt cx="888824" cy="888824"/>
          </a:xfrm>
        </p:grpSpPr>
        <p:sp>
          <p:nvSpPr>
            <p:cNvPr id="15369" name="矩形 4"/>
            <p:cNvSpPr>
              <a:spLocks noChangeArrowheads="1"/>
            </p:cNvSpPr>
            <p:nvPr/>
          </p:nvSpPr>
          <p:spPr bwMode="auto">
            <a:xfrm rot="2700000">
              <a:off x="0" y="0"/>
              <a:ext cx="888824" cy="888824"/>
            </a:xfrm>
            <a:prstGeom prst="rect">
              <a:avLst/>
            </a:prstGeom>
            <a:solidFill>
              <a:srgbClr val="2F374C"/>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A5A5A5"/>
                </a:solidFill>
                <a:latin typeface="宋体" panose="02010600030101010101" pitchFamily="2" charset="-122"/>
                <a:sym typeface="宋体" panose="02010600030101010101" pitchFamily="2" charset="-122"/>
              </a:endParaRPr>
            </a:p>
          </p:txBody>
        </p:sp>
        <p:grpSp>
          <p:nvGrpSpPr>
            <p:cNvPr id="15370" name="Group 10"/>
            <p:cNvGrpSpPr/>
            <p:nvPr/>
          </p:nvGrpSpPr>
          <p:grpSpPr bwMode="auto">
            <a:xfrm>
              <a:off x="202319" y="208668"/>
              <a:ext cx="484187" cy="471488"/>
              <a:chOff x="0" y="0"/>
              <a:chExt cx="484187" cy="471488"/>
            </a:xfrm>
          </p:grpSpPr>
          <p:sp>
            <p:nvSpPr>
              <p:cNvPr id="15371" name="Freeform 5"/>
              <p:cNvSpPr>
                <a:spLocks noChangeArrowheads="1"/>
              </p:cNvSpPr>
              <p:nvPr/>
            </p:nvSpPr>
            <p:spPr bwMode="auto">
              <a:xfrm>
                <a:off x="207962" y="0"/>
                <a:ext cx="84137" cy="393700"/>
              </a:xfrm>
              <a:custGeom>
                <a:avLst/>
                <a:gdLst>
                  <a:gd name="T0" fmla="*/ 72664 w 22"/>
                  <a:gd name="T1" fmla="*/ 393700 h 103"/>
                  <a:gd name="T2" fmla="*/ 84137 w 22"/>
                  <a:gd name="T3" fmla="*/ 386055 h 103"/>
                  <a:gd name="T4" fmla="*/ 84137 w 22"/>
                  <a:gd name="T5" fmla="*/ 7645 h 103"/>
                  <a:gd name="T6" fmla="*/ 72664 w 22"/>
                  <a:gd name="T7" fmla="*/ 0 h 103"/>
                  <a:gd name="T8" fmla="*/ 7649 w 22"/>
                  <a:gd name="T9" fmla="*/ 0 h 103"/>
                  <a:gd name="T10" fmla="*/ 0 w 22"/>
                  <a:gd name="T11" fmla="*/ 7645 h 103"/>
                  <a:gd name="T12" fmla="*/ 0 w 22"/>
                  <a:gd name="T13" fmla="*/ 386055 h 103"/>
                  <a:gd name="T14" fmla="*/ 7649 w 22"/>
                  <a:gd name="T15" fmla="*/ 393700 h 103"/>
                  <a:gd name="T16" fmla="*/ 72664 w 22"/>
                  <a:gd name="T17" fmla="*/ 393700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03"/>
                  <a:gd name="T29" fmla="*/ 22 w 22"/>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03">
                    <a:moveTo>
                      <a:pt x="19" y="103"/>
                    </a:moveTo>
                    <a:cubicBezTo>
                      <a:pt x="21" y="103"/>
                      <a:pt x="22" y="102"/>
                      <a:pt x="22" y="101"/>
                    </a:cubicBezTo>
                    <a:cubicBezTo>
                      <a:pt x="22" y="2"/>
                      <a:pt x="22" y="2"/>
                      <a:pt x="22" y="2"/>
                    </a:cubicBezTo>
                    <a:cubicBezTo>
                      <a:pt x="22" y="1"/>
                      <a:pt x="21" y="0"/>
                      <a:pt x="19" y="0"/>
                    </a:cubicBezTo>
                    <a:cubicBezTo>
                      <a:pt x="2" y="0"/>
                      <a:pt x="2" y="0"/>
                      <a:pt x="2" y="0"/>
                    </a:cubicBezTo>
                    <a:cubicBezTo>
                      <a:pt x="1" y="0"/>
                      <a:pt x="0" y="1"/>
                      <a:pt x="0" y="2"/>
                    </a:cubicBezTo>
                    <a:cubicBezTo>
                      <a:pt x="0" y="101"/>
                      <a:pt x="0" y="101"/>
                      <a:pt x="0" y="101"/>
                    </a:cubicBezTo>
                    <a:cubicBezTo>
                      <a:pt x="0" y="102"/>
                      <a:pt x="1" y="103"/>
                      <a:pt x="2" y="103"/>
                    </a:cubicBezTo>
                    <a:lnTo>
                      <a:pt x="19" y="10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5372" name="Freeform 6"/>
              <p:cNvSpPr>
                <a:spLocks noChangeArrowheads="1"/>
              </p:cNvSpPr>
              <p:nvPr/>
            </p:nvSpPr>
            <p:spPr bwMode="auto">
              <a:xfrm>
                <a:off x="346075" y="84138"/>
                <a:ext cx="84137" cy="309563"/>
              </a:xfrm>
              <a:custGeom>
                <a:avLst/>
                <a:gdLst>
                  <a:gd name="T0" fmla="*/ 76488 w 22"/>
                  <a:gd name="T1" fmla="*/ 309563 h 81"/>
                  <a:gd name="T2" fmla="*/ 84137 w 22"/>
                  <a:gd name="T3" fmla="*/ 301919 h 81"/>
                  <a:gd name="T4" fmla="*/ 84137 w 22"/>
                  <a:gd name="T5" fmla="*/ 7644 h 81"/>
                  <a:gd name="T6" fmla="*/ 76488 w 22"/>
                  <a:gd name="T7" fmla="*/ 0 h 81"/>
                  <a:gd name="T8" fmla="*/ 7649 w 22"/>
                  <a:gd name="T9" fmla="*/ 0 h 81"/>
                  <a:gd name="T10" fmla="*/ 0 w 22"/>
                  <a:gd name="T11" fmla="*/ 7644 h 81"/>
                  <a:gd name="T12" fmla="*/ 0 w 22"/>
                  <a:gd name="T13" fmla="*/ 301919 h 81"/>
                  <a:gd name="T14" fmla="*/ 7649 w 22"/>
                  <a:gd name="T15" fmla="*/ 309563 h 81"/>
                  <a:gd name="T16" fmla="*/ 76488 w 22"/>
                  <a:gd name="T17" fmla="*/ 309563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81"/>
                  <a:gd name="T29" fmla="*/ 22 w 22"/>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81">
                    <a:moveTo>
                      <a:pt x="20" y="81"/>
                    </a:moveTo>
                    <a:cubicBezTo>
                      <a:pt x="21" y="81"/>
                      <a:pt x="22" y="80"/>
                      <a:pt x="22" y="79"/>
                    </a:cubicBezTo>
                    <a:cubicBezTo>
                      <a:pt x="22" y="2"/>
                      <a:pt x="22" y="2"/>
                      <a:pt x="22" y="2"/>
                    </a:cubicBezTo>
                    <a:cubicBezTo>
                      <a:pt x="22" y="1"/>
                      <a:pt x="21" y="0"/>
                      <a:pt x="20" y="0"/>
                    </a:cubicBezTo>
                    <a:cubicBezTo>
                      <a:pt x="2" y="0"/>
                      <a:pt x="2" y="0"/>
                      <a:pt x="2" y="0"/>
                    </a:cubicBezTo>
                    <a:cubicBezTo>
                      <a:pt x="1" y="0"/>
                      <a:pt x="0" y="1"/>
                      <a:pt x="0" y="2"/>
                    </a:cubicBezTo>
                    <a:cubicBezTo>
                      <a:pt x="0" y="79"/>
                      <a:pt x="0" y="79"/>
                      <a:pt x="0" y="79"/>
                    </a:cubicBezTo>
                    <a:cubicBezTo>
                      <a:pt x="0" y="80"/>
                      <a:pt x="1" y="81"/>
                      <a:pt x="2" y="81"/>
                    </a:cubicBezTo>
                    <a:lnTo>
                      <a:pt x="20" y="8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5373" name="Freeform 7"/>
              <p:cNvSpPr>
                <a:spLocks noChangeArrowheads="1"/>
              </p:cNvSpPr>
              <p:nvPr/>
            </p:nvSpPr>
            <p:spPr bwMode="auto">
              <a:xfrm>
                <a:off x="76200" y="163513"/>
                <a:ext cx="80962" cy="230188"/>
              </a:xfrm>
              <a:custGeom>
                <a:avLst/>
                <a:gdLst>
                  <a:gd name="T0" fmla="*/ 73251 w 21"/>
                  <a:gd name="T1" fmla="*/ 230188 h 60"/>
                  <a:gd name="T2" fmla="*/ 80962 w 21"/>
                  <a:gd name="T3" fmla="*/ 222515 h 60"/>
                  <a:gd name="T4" fmla="*/ 80962 w 21"/>
                  <a:gd name="T5" fmla="*/ 7673 h 60"/>
                  <a:gd name="T6" fmla="*/ 73251 w 21"/>
                  <a:gd name="T7" fmla="*/ 0 h 60"/>
                  <a:gd name="T8" fmla="*/ 7711 w 21"/>
                  <a:gd name="T9" fmla="*/ 0 h 60"/>
                  <a:gd name="T10" fmla="*/ 0 w 21"/>
                  <a:gd name="T11" fmla="*/ 7673 h 60"/>
                  <a:gd name="T12" fmla="*/ 0 w 21"/>
                  <a:gd name="T13" fmla="*/ 222515 h 60"/>
                  <a:gd name="T14" fmla="*/ 7711 w 21"/>
                  <a:gd name="T15" fmla="*/ 230188 h 60"/>
                  <a:gd name="T16" fmla="*/ 73251 w 21"/>
                  <a:gd name="T17" fmla="*/ 230188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60"/>
                  <a:gd name="T29" fmla="*/ 21 w 21"/>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60">
                    <a:moveTo>
                      <a:pt x="19" y="60"/>
                    </a:moveTo>
                    <a:cubicBezTo>
                      <a:pt x="20" y="60"/>
                      <a:pt x="21" y="59"/>
                      <a:pt x="21" y="58"/>
                    </a:cubicBezTo>
                    <a:cubicBezTo>
                      <a:pt x="21" y="2"/>
                      <a:pt x="21" y="2"/>
                      <a:pt x="21" y="2"/>
                    </a:cubicBezTo>
                    <a:cubicBezTo>
                      <a:pt x="21" y="1"/>
                      <a:pt x="20" y="0"/>
                      <a:pt x="19" y="0"/>
                    </a:cubicBezTo>
                    <a:cubicBezTo>
                      <a:pt x="2" y="0"/>
                      <a:pt x="2" y="0"/>
                      <a:pt x="2" y="0"/>
                    </a:cubicBezTo>
                    <a:cubicBezTo>
                      <a:pt x="1" y="0"/>
                      <a:pt x="0" y="1"/>
                      <a:pt x="0" y="2"/>
                    </a:cubicBezTo>
                    <a:cubicBezTo>
                      <a:pt x="0" y="58"/>
                      <a:pt x="0" y="58"/>
                      <a:pt x="0" y="58"/>
                    </a:cubicBezTo>
                    <a:cubicBezTo>
                      <a:pt x="0" y="59"/>
                      <a:pt x="1" y="60"/>
                      <a:pt x="2" y="60"/>
                    </a:cubicBezTo>
                    <a:lnTo>
                      <a:pt x="19" y="6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5374" name="Freeform 8"/>
              <p:cNvSpPr>
                <a:spLocks noChangeArrowheads="1"/>
              </p:cNvSpPr>
              <p:nvPr/>
            </p:nvSpPr>
            <p:spPr bwMode="auto">
              <a:xfrm>
                <a:off x="0" y="0"/>
                <a:ext cx="484187" cy="471488"/>
              </a:xfrm>
              <a:custGeom>
                <a:avLst/>
                <a:gdLst>
                  <a:gd name="T0" fmla="*/ 19214 w 126"/>
                  <a:gd name="T1" fmla="*/ 0 h 123"/>
                  <a:gd name="T2" fmla="*/ 7686 w 126"/>
                  <a:gd name="T3" fmla="*/ 0 h 123"/>
                  <a:gd name="T4" fmla="*/ 0 w 126"/>
                  <a:gd name="T5" fmla="*/ 11500 h 123"/>
                  <a:gd name="T6" fmla="*/ 0 w 126"/>
                  <a:gd name="T7" fmla="*/ 459988 h 123"/>
                  <a:gd name="T8" fmla="*/ 7686 w 126"/>
                  <a:gd name="T9" fmla="*/ 471488 h 123"/>
                  <a:gd name="T10" fmla="*/ 472659 w 126"/>
                  <a:gd name="T11" fmla="*/ 471488 h 123"/>
                  <a:gd name="T12" fmla="*/ 484187 w 126"/>
                  <a:gd name="T13" fmla="*/ 459988 h 123"/>
                  <a:gd name="T14" fmla="*/ 484187 w 126"/>
                  <a:gd name="T15" fmla="*/ 448489 h 123"/>
                  <a:gd name="T16" fmla="*/ 472659 w 126"/>
                  <a:gd name="T17" fmla="*/ 436989 h 123"/>
                  <a:gd name="T18" fmla="*/ 30742 w 126"/>
                  <a:gd name="T19" fmla="*/ 436989 h 123"/>
                  <a:gd name="T20" fmla="*/ 30742 w 126"/>
                  <a:gd name="T21" fmla="*/ 11500 h 123"/>
                  <a:gd name="T22" fmla="*/ 19214 w 126"/>
                  <a:gd name="T23" fmla="*/ 0 h 1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6"/>
                  <a:gd name="T37" fmla="*/ 0 h 123"/>
                  <a:gd name="T38" fmla="*/ 126 w 126"/>
                  <a:gd name="T39" fmla="*/ 123 h 1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6" h="123">
                    <a:moveTo>
                      <a:pt x="5" y="0"/>
                    </a:moveTo>
                    <a:cubicBezTo>
                      <a:pt x="2" y="0"/>
                      <a:pt x="2" y="0"/>
                      <a:pt x="2" y="0"/>
                    </a:cubicBezTo>
                    <a:cubicBezTo>
                      <a:pt x="1" y="0"/>
                      <a:pt x="0" y="1"/>
                      <a:pt x="0" y="3"/>
                    </a:cubicBezTo>
                    <a:cubicBezTo>
                      <a:pt x="0" y="120"/>
                      <a:pt x="0" y="120"/>
                      <a:pt x="0" y="120"/>
                    </a:cubicBezTo>
                    <a:cubicBezTo>
                      <a:pt x="0" y="122"/>
                      <a:pt x="1" y="123"/>
                      <a:pt x="2" y="123"/>
                    </a:cubicBezTo>
                    <a:cubicBezTo>
                      <a:pt x="123" y="123"/>
                      <a:pt x="123" y="123"/>
                      <a:pt x="123" y="123"/>
                    </a:cubicBezTo>
                    <a:cubicBezTo>
                      <a:pt x="124" y="123"/>
                      <a:pt x="126" y="122"/>
                      <a:pt x="126" y="120"/>
                    </a:cubicBezTo>
                    <a:cubicBezTo>
                      <a:pt x="126" y="117"/>
                      <a:pt x="126" y="117"/>
                      <a:pt x="126" y="117"/>
                    </a:cubicBezTo>
                    <a:cubicBezTo>
                      <a:pt x="126" y="116"/>
                      <a:pt x="124" y="114"/>
                      <a:pt x="123" y="114"/>
                    </a:cubicBezTo>
                    <a:cubicBezTo>
                      <a:pt x="8" y="114"/>
                      <a:pt x="8" y="114"/>
                      <a:pt x="8" y="114"/>
                    </a:cubicBezTo>
                    <a:cubicBezTo>
                      <a:pt x="8" y="3"/>
                      <a:pt x="8" y="3"/>
                      <a:pt x="8" y="3"/>
                    </a:cubicBezTo>
                    <a:cubicBezTo>
                      <a:pt x="8" y="1"/>
                      <a:pt x="7" y="0"/>
                      <a:pt x="5"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7413" grpId="0" bldLvl="0" animBg="1" autoUpdateAnimBg="0"/>
      <p:bldP spid="17414"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1069975"/>
            <a:ext cx="45624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solidFill>
                  <a:srgbClr val="249F86"/>
                </a:solidFill>
                <a:latin typeface="Calibri" panose="020F0502020204030204" pitchFamily="34" charset="0"/>
                <a:sym typeface="Calibri" panose="020F0502020204030204" pitchFamily="34" charset="0"/>
              </a:rPr>
              <a:t>Markowitz均值-方差模型</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2" name="文本框 43"/>
          <p:cNvSpPr>
            <a:spLocks noChangeArrowheads="1"/>
          </p:cNvSpPr>
          <p:nvPr>
            <p:custDataLst>
              <p:tags r:id="rId3"/>
            </p:custDataLst>
          </p:nvPr>
        </p:nvSpPr>
        <p:spPr bwMode="auto">
          <a:xfrm>
            <a:off x="349250" y="1767840"/>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a:solidFill>
                  <a:schemeClr val="bg1"/>
                </a:solidFill>
                <a:latin typeface="Calibri" panose="020F0502020204030204" pitchFamily="34" charset="0"/>
                <a:sym typeface="Calibri" panose="020F0502020204030204" pitchFamily="34" charset="0"/>
              </a:rPr>
              <a:t>理论基础</a:t>
            </a:r>
            <a:endParaRPr lang="zh-CN" altLang="en-US" sz="2800" b="1">
              <a:solidFill>
                <a:schemeClr val="bg1"/>
              </a:solidFill>
              <a:latin typeface="Calibri" panose="020F0502020204030204" pitchFamily="34" charset="0"/>
              <a:sym typeface="Calibri" panose="020F0502020204030204" pitchFamily="34" charset="0"/>
            </a:endParaRPr>
          </a:p>
        </p:txBody>
      </p:sp>
      <p:sp>
        <p:nvSpPr>
          <p:cNvPr id="26663" name="矩形 44"/>
          <p:cNvSpPr>
            <a:spLocks noChangeArrowheads="1"/>
          </p:cNvSpPr>
          <p:nvPr>
            <p:custDataLst>
              <p:tags r:id="rId4"/>
            </p:custDataLst>
          </p:nvPr>
        </p:nvSpPr>
        <p:spPr bwMode="auto">
          <a:xfrm>
            <a:off x="924878" y="2582545"/>
            <a:ext cx="103422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en-US" altLang="zh-CN" sz="2000" b="1">
                <a:solidFill>
                  <a:schemeClr val="bg1"/>
                </a:solidFill>
                <a:latin typeface="Calibri" panose="020F0502020204030204" pitchFamily="34" charset="0"/>
                <a:sym typeface="Calibri" panose="020F0502020204030204" pitchFamily="34" charset="0"/>
              </a:rPr>
              <a:t>为</a:t>
            </a:r>
            <a:r>
              <a:rPr sz="2000" b="1">
                <a:solidFill>
                  <a:schemeClr val="bg1"/>
                </a:solidFill>
                <a:latin typeface="Calibri" panose="020F0502020204030204" pitchFamily="34" charset="0"/>
                <a:sym typeface="Calibri" panose="020F0502020204030204" pitchFamily="34" charset="0"/>
              </a:rPr>
              <a:t>假设市场上有</a:t>
            </a:r>
            <a:r>
              <a:rPr lang="en-US" sz="2000" b="1">
                <a:solidFill>
                  <a:schemeClr val="bg1"/>
                </a:solidFill>
                <a:latin typeface="Calibri" panose="020F0502020204030204" pitchFamily="34" charset="0"/>
                <a:sym typeface="Calibri" panose="020F0502020204030204" pitchFamily="34" charset="0"/>
              </a:rPr>
              <a:t>N</a:t>
            </a:r>
            <a:r>
              <a:rPr sz="2000" b="1">
                <a:solidFill>
                  <a:schemeClr val="bg1"/>
                </a:solidFill>
                <a:latin typeface="Calibri" panose="020F0502020204030204" pitchFamily="34" charset="0"/>
                <a:sym typeface="Calibri" panose="020F0502020204030204" pitchFamily="34" charset="0"/>
              </a:rPr>
              <a:t>种风险资产，资产的收益率分别为</a:t>
            </a:r>
            <a:r>
              <a:rPr lang="en-US" sz="2000" b="1">
                <a:solidFill>
                  <a:schemeClr val="bg1"/>
                </a:solidFill>
                <a:latin typeface="Calibri" panose="020F0502020204030204" pitchFamily="34" charset="0"/>
                <a:sym typeface="Calibri" panose="020F0502020204030204" pitchFamily="34" charset="0"/>
              </a:rPr>
              <a:t>r1,r2,r3······,rn</a:t>
            </a:r>
            <a:r>
              <a:rPr sz="2000" b="1">
                <a:solidFill>
                  <a:schemeClr val="bg1"/>
                </a:solidFill>
                <a:latin typeface="Calibri" panose="020F0502020204030204" pitchFamily="34" charset="0"/>
                <a:sym typeface="Calibri" panose="020F0502020204030204" pitchFamily="34" charset="0"/>
              </a:rPr>
              <a:t> ，投资者在各风险资产上的配置比例分别为</a:t>
            </a:r>
            <a:r>
              <a:rPr lang="en-US" sz="2000" b="1">
                <a:solidFill>
                  <a:schemeClr val="bg1"/>
                </a:solidFill>
                <a:latin typeface="Calibri" panose="020F0502020204030204" pitchFamily="34" charset="0"/>
                <a:sym typeface="Calibri" panose="020F0502020204030204" pitchFamily="34" charset="0"/>
              </a:rPr>
              <a:t>w1,w2,w3,</a:t>
            </a:r>
            <a:r>
              <a:rPr lang="en-US" sz="2000" b="1">
                <a:solidFill>
                  <a:schemeClr val="bg1"/>
                </a:solidFill>
                <a:latin typeface="Calibri" panose="020F0502020204030204" pitchFamily="34" charset="0"/>
                <a:sym typeface="Calibri" panose="020F0502020204030204" pitchFamily="34" charset="0"/>
              </a:rPr>
              <a:t>······,wn</a:t>
            </a:r>
            <a:r>
              <a:rPr sz="2000" b="1">
                <a:solidFill>
                  <a:schemeClr val="bg1"/>
                </a:solidFill>
                <a:latin typeface="Calibri" panose="020F0502020204030204" pitchFamily="34" charset="0"/>
                <a:sym typeface="Calibri" panose="020F0502020204030204" pitchFamily="34" charset="0"/>
              </a:rPr>
              <a:t> ，则投资组合的收益率为 </a:t>
            </a:r>
            <a:endParaRPr sz="2000" b="1">
              <a:solidFill>
                <a:schemeClr val="bg1"/>
              </a:solidFill>
              <a:latin typeface="Calibri" panose="020F0502020204030204" pitchFamily="34" charset="0"/>
              <a:sym typeface="Calibri" panose="020F0502020204030204" pitchFamily="34" charset="0"/>
            </a:endParaRPr>
          </a:p>
        </p:txBody>
      </p:sp>
      <p:grpSp>
        <p:nvGrpSpPr>
          <p:cNvPr id="7" name="组合 6"/>
          <p:cNvGrpSpPr/>
          <p:nvPr/>
        </p:nvGrpSpPr>
        <p:grpSpPr>
          <a:xfrm>
            <a:off x="4095750" y="3890010"/>
            <a:ext cx="4000500" cy="876300"/>
            <a:chOff x="5972" y="6260"/>
            <a:chExt cx="6300" cy="1380"/>
          </a:xfrm>
        </p:grpSpPr>
        <p:pic>
          <p:nvPicPr>
            <p:cNvPr id="3" name="图片 2"/>
            <p:cNvPicPr>
              <a:picLocks noChangeAspect="1"/>
            </p:cNvPicPr>
            <p:nvPr>
              <p:custDataLst>
                <p:tags r:id="rId5"/>
              </p:custDataLst>
            </p:nvPr>
          </p:nvPicPr>
          <p:blipFill>
            <a:blip r:embed="rId6"/>
            <a:stretch>
              <a:fillRect/>
            </a:stretch>
          </p:blipFill>
          <p:spPr>
            <a:xfrm>
              <a:off x="5972" y="6260"/>
              <a:ext cx="3435" cy="1380"/>
            </a:xfrm>
            <a:prstGeom prst="rect">
              <a:avLst/>
            </a:prstGeom>
          </p:spPr>
        </p:pic>
        <p:pic>
          <p:nvPicPr>
            <p:cNvPr id="4" name="图片 3"/>
            <p:cNvPicPr>
              <a:picLocks noChangeAspect="1"/>
            </p:cNvPicPr>
            <p:nvPr>
              <p:custDataLst>
                <p:tags r:id="rId7"/>
              </p:custDataLst>
            </p:nvPr>
          </p:nvPicPr>
          <p:blipFill>
            <a:blip r:embed="rId8"/>
            <a:stretch>
              <a:fillRect/>
            </a:stretch>
          </p:blipFill>
          <p:spPr>
            <a:xfrm>
              <a:off x="9617" y="6260"/>
              <a:ext cx="2655" cy="1380"/>
            </a:xfrm>
            <a:prstGeom prst="rect">
              <a:avLst/>
            </a:prstGeom>
          </p:spPr>
        </p:pic>
      </p:grpSp>
      <p:sp>
        <p:nvSpPr>
          <p:cNvPr id="5" name="矩形 44"/>
          <p:cNvSpPr>
            <a:spLocks noChangeArrowheads="1"/>
          </p:cNvSpPr>
          <p:nvPr>
            <p:custDataLst>
              <p:tags r:id="rId9"/>
            </p:custDataLst>
          </p:nvPr>
        </p:nvSpPr>
        <p:spPr bwMode="auto">
          <a:xfrm>
            <a:off x="962978" y="4998085"/>
            <a:ext cx="125920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方差</a:t>
            </a:r>
            <a:r>
              <a:rPr lang="zh-CN" altLang="en-US" sz="2000" b="1">
                <a:solidFill>
                  <a:schemeClr val="bg1"/>
                </a:solidFill>
                <a:latin typeface="Calibri" panose="020F0502020204030204" pitchFamily="34" charset="0"/>
                <a:sym typeface="Calibri" panose="020F0502020204030204" pitchFamily="34" charset="0"/>
              </a:rPr>
              <a:t>为</a:t>
            </a:r>
            <a:endParaRPr lang="zh-CN" altLang="en-US" sz="2000" b="1">
              <a:solidFill>
                <a:schemeClr val="bg1"/>
              </a:solidFill>
              <a:latin typeface="Calibri" panose="020F0502020204030204" pitchFamily="34" charset="0"/>
              <a:sym typeface="Calibri" panose="020F0502020204030204" pitchFamily="34" charset="0"/>
            </a:endParaRPr>
          </a:p>
        </p:txBody>
      </p:sp>
      <p:pic>
        <p:nvPicPr>
          <p:cNvPr id="6" name="图片 5"/>
          <p:cNvPicPr>
            <a:picLocks noChangeAspect="1"/>
          </p:cNvPicPr>
          <p:nvPr>
            <p:custDataLst>
              <p:tags r:id="rId10"/>
            </p:custDataLst>
          </p:nvPr>
        </p:nvPicPr>
        <p:blipFill>
          <a:blip r:embed="rId11"/>
          <a:stretch>
            <a:fillRect/>
          </a:stretch>
        </p:blipFill>
        <p:spPr>
          <a:xfrm>
            <a:off x="2066925" y="5059045"/>
            <a:ext cx="805815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1069975"/>
            <a:ext cx="7248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solidFill>
                  <a:srgbClr val="249F86"/>
                </a:solidFill>
                <a:latin typeface="Calibri" panose="020F0502020204030204" pitchFamily="34" charset="0"/>
                <a:sym typeface="Calibri" panose="020F0502020204030204" pitchFamily="34" charset="0"/>
              </a:rPr>
              <a:t>无卖空约束的均值-方差模型及其解析解</a:t>
            </a:r>
            <a:endParaRPr lang="en-US" altLang="zh-CN" sz="3200" b="1">
              <a:solidFill>
                <a:srgbClr val="249F86"/>
              </a:solidFill>
              <a:latin typeface="Calibri" panose="020F0502020204030204" pitchFamily="34" charset="0"/>
              <a:sym typeface="Calibri" panose="020F0502020204030204" pitchFamily="34" charset="0"/>
            </a:endParaRPr>
          </a:p>
        </p:txBody>
      </p:sp>
      <p:pic>
        <p:nvPicPr>
          <p:cNvPr id="100" name="图片 99"/>
          <p:cNvPicPr/>
          <p:nvPr>
            <p:custDataLst>
              <p:tags r:id="rId3"/>
            </p:custDataLst>
          </p:nvPr>
        </p:nvPicPr>
        <p:blipFill>
          <a:blip r:embed="rId4"/>
          <a:srcRect r="-3685" b="-2592"/>
          <a:stretch>
            <a:fillRect/>
          </a:stretch>
        </p:blipFill>
        <p:spPr>
          <a:xfrm>
            <a:off x="2097088" y="1753235"/>
            <a:ext cx="7997825" cy="46869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410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矩形 3"/>
          <p:cNvSpPr>
            <a:spLocks noChangeArrowheads="1"/>
          </p:cNvSpPr>
          <p:nvPr/>
        </p:nvSpPr>
        <p:spPr bwMode="auto">
          <a:xfrm>
            <a:off x="0" y="2171700"/>
            <a:ext cx="12192000" cy="262890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50" name="文本框 5"/>
          <p:cNvSpPr>
            <a:spLocks noChangeArrowheads="1"/>
          </p:cNvSpPr>
          <p:nvPr/>
        </p:nvSpPr>
        <p:spPr bwMode="auto">
          <a:xfrm>
            <a:off x="4474210" y="2652713"/>
            <a:ext cx="32435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a:solidFill>
                  <a:schemeClr val="bg1"/>
                </a:solidFill>
                <a:latin typeface="Calibri" panose="020F0502020204030204" pitchFamily="34" charset="0"/>
                <a:sym typeface="宋体" panose="02010600030101010101" pitchFamily="2" charset="-122"/>
              </a:rPr>
              <a:t>选题</a:t>
            </a:r>
            <a:r>
              <a:rPr lang="zh-CN" altLang="en-US" sz="6000" b="1">
                <a:solidFill>
                  <a:schemeClr val="bg1"/>
                </a:solidFill>
                <a:latin typeface="Calibri" panose="020F0502020204030204" pitchFamily="34" charset="0"/>
                <a:sym typeface="宋体" panose="02010600030101010101" pitchFamily="2" charset="-122"/>
              </a:rPr>
              <a:t>动机</a:t>
            </a:r>
            <a:endParaRPr lang="zh-CN" altLang="en-US" sz="6000" b="1">
              <a:solidFill>
                <a:schemeClr val="bg1"/>
              </a:solidFill>
              <a:latin typeface="Calibri" panose="020F0502020204030204" pitchFamily="34" charset="0"/>
              <a:sym typeface="宋体" panose="02010600030101010101" pitchFamily="2" charset="-122"/>
            </a:endParaRPr>
          </a:p>
        </p:txBody>
      </p:sp>
      <p:grpSp>
        <p:nvGrpSpPr>
          <p:cNvPr id="6152" name="Group 8"/>
          <p:cNvGrpSpPr/>
          <p:nvPr/>
        </p:nvGrpSpPr>
        <p:grpSpPr bwMode="auto">
          <a:xfrm>
            <a:off x="5645150" y="1716088"/>
            <a:ext cx="889000" cy="889000"/>
            <a:chOff x="0" y="0"/>
            <a:chExt cx="888824" cy="888824"/>
          </a:xfrm>
        </p:grpSpPr>
        <p:sp>
          <p:nvSpPr>
            <p:cNvPr id="4105" name="矩形 4"/>
            <p:cNvSpPr>
              <a:spLocks noChangeArrowheads="1"/>
            </p:cNvSpPr>
            <p:nvPr/>
          </p:nvSpPr>
          <p:spPr bwMode="auto">
            <a:xfrm rot="2700000">
              <a:off x="0" y="0"/>
              <a:ext cx="888824" cy="888824"/>
            </a:xfrm>
            <a:prstGeom prst="rect">
              <a:avLst/>
            </a:prstGeom>
            <a:solidFill>
              <a:srgbClr val="2F374C"/>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A5A5A5"/>
                </a:solidFill>
                <a:latin typeface="宋体" panose="02010600030101010101" pitchFamily="2" charset="-122"/>
                <a:sym typeface="宋体" panose="02010600030101010101" pitchFamily="2" charset="-122"/>
              </a:endParaRPr>
            </a:p>
          </p:txBody>
        </p:sp>
        <p:sp>
          <p:nvSpPr>
            <p:cNvPr id="4106" name="Freeform 6"/>
            <p:cNvSpPr>
              <a:spLocks noEditPoints="1" noChangeArrowheads="1"/>
            </p:cNvSpPr>
            <p:nvPr/>
          </p:nvSpPr>
          <p:spPr bwMode="auto">
            <a:xfrm>
              <a:off x="187237" y="197556"/>
              <a:ext cx="514350" cy="493712"/>
            </a:xfrm>
            <a:custGeom>
              <a:avLst/>
              <a:gdLst>
                <a:gd name="T0" fmla="*/ 88284 w 134"/>
                <a:gd name="T1" fmla="*/ 459267 h 129"/>
                <a:gd name="T2" fmla="*/ 88284 w 134"/>
                <a:gd name="T3" fmla="*/ 463094 h 129"/>
                <a:gd name="T4" fmla="*/ 99799 w 134"/>
                <a:gd name="T5" fmla="*/ 486058 h 129"/>
                <a:gd name="T6" fmla="*/ 126668 w 134"/>
                <a:gd name="T7" fmla="*/ 486058 h 129"/>
                <a:gd name="T8" fmla="*/ 257175 w 134"/>
                <a:gd name="T9" fmla="*/ 417168 h 129"/>
                <a:gd name="T10" fmla="*/ 383843 w 134"/>
                <a:gd name="T11" fmla="*/ 486058 h 129"/>
                <a:gd name="T12" fmla="*/ 414551 w 134"/>
                <a:gd name="T13" fmla="*/ 486058 h 129"/>
                <a:gd name="T14" fmla="*/ 426066 w 134"/>
                <a:gd name="T15" fmla="*/ 463094 h 129"/>
                <a:gd name="T16" fmla="*/ 426066 w 134"/>
                <a:gd name="T17" fmla="*/ 459267 h 129"/>
                <a:gd name="T18" fmla="*/ 395359 w 134"/>
                <a:gd name="T19" fmla="*/ 313832 h 129"/>
                <a:gd name="T20" fmla="*/ 502835 w 134"/>
                <a:gd name="T21" fmla="*/ 214325 h 129"/>
                <a:gd name="T22" fmla="*/ 514350 w 134"/>
                <a:gd name="T23" fmla="*/ 195188 h 129"/>
                <a:gd name="T24" fmla="*/ 510512 w 134"/>
                <a:gd name="T25" fmla="*/ 187534 h 129"/>
                <a:gd name="T26" fmla="*/ 487481 w 134"/>
                <a:gd name="T27" fmla="*/ 168398 h 129"/>
                <a:gd name="T28" fmla="*/ 341621 w 134"/>
                <a:gd name="T29" fmla="*/ 149262 h 129"/>
                <a:gd name="T30" fmla="*/ 280206 w 134"/>
                <a:gd name="T31" fmla="*/ 15309 h 129"/>
                <a:gd name="T32" fmla="*/ 257175 w 134"/>
                <a:gd name="T33" fmla="*/ 0 h 129"/>
                <a:gd name="T34" fmla="*/ 230306 w 134"/>
                <a:gd name="T35" fmla="*/ 15309 h 129"/>
                <a:gd name="T36" fmla="*/ 168891 w 134"/>
                <a:gd name="T37" fmla="*/ 149262 h 129"/>
                <a:gd name="T38" fmla="*/ 23031 w 134"/>
                <a:gd name="T39" fmla="*/ 168398 h 129"/>
                <a:gd name="T40" fmla="*/ 0 w 134"/>
                <a:gd name="T41" fmla="*/ 187534 h 129"/>
                <a:gd name="T42" fmla="*/ 0 w 134"/>
                <a:gd name="T43" fmla="*/ 195188 h 129"/>
                <a:gd name="T44" fmla="*/ 7677 w 134"/>
                <a:gd name="T45" fmla="*/ 214325 h 129"/>
                <a:gd name="T46" fmla="*/ 115153 w 134"/>
                <a:gd name="T47" fmla="*/ 313832 h 129"/>
                <a:gd name="T48" fmla="*/ 88284 w 134"/>
                <a:gd name="T49" fmla="*/ 459267 h 129"/>
                <a:gd name="T50" fmla="*/ 191922 w 134"/>
                <a:gd name="T51" fmla="*/ 179880 h 129"/>
                <a:gd name="T52" fmla="*/ 195760 w 134"/>
                <a:gd name="T53" fmla="*/ 172225 h 129"/>
                <a:gd name="T54" fmla="*/ 257175 w 134"/>
                <a:gd name="T55" fmla="*/ 42099 h 129"/>
                <a:gd name="T56" fmla="*/ 318590 w 134"/>
                <a:gd name="T57" fmla="*/ 172225 h 129"/>
                <a:gd name="T58" fmla="*/ 322428 w 134"/>
                <a:gd name="T59" fmla="*/ 179880 h 129"/>
                <a:gd name="T60" fmla="*/ 330105 w 134"/>
                <a:gd name="T61" fmla="*/ 179880 h 129"/>
                <a:gd name="T62" fmla="*/ 472127 w 134"/>
                <a:gd name="T63" fmla="*/ 199016 h 129"/>
                <a:gd name="T64" fmla="*/ 368490 w 134"/>
                <a:gd name="T65" fmla="*/ 294696 h 129"/>
                <a:gd name="T66" fmla="*/ 360813 w 134"/>
                <a:gd name="T67" fmla="*/ 302351 h 129"/>
                <a:gd name="T68" fmla="*/ 360813 w 134"/>
                <a:gd name="T69" fmla="*/ 310005 h 129"/>
                <a:gd name="T70" fmla="*/ 391520 w 134"/>
                <a:gd name="T71" fmla="*/ 451613 h 129"/>
                <a:gd name="T72" fmla="*/ 264852 w 134"/>
                <a:gd name="T73" fmla="*/ 382722 h 129"/>
                <a:gd name="T74" fmla="*/ 257175 w 134"/>
                <a:gd name="T75" fmla="*/ 378895 h 129"/>
                <a:gd name="T76" fmla="*/ 249498 w 134"/>
                <a:gd name="T77" fmla="*/ 382722 h 129"/>
                <a:gd name="T78" fmla="*/ 122830 w 134"/>
                <a:gd name="T79" fmla="*/ 451613 h 129"/>
                <a:gd name="T80" fmla="*/ 149699 w 134"/>
                <a:gd name="T81" fmla="*/ 310005 h 129"/>
                <a:gd name="T82" fmla="*/ 153537 w 134"/>
                <a:gd name="T83" fmla="*/ 302351 h 129"/>
                <a:gd name="T84" fmla="*/ 145860 w 134"/>
                <a:gd name="T85" fmla="*/ 294696 h 129"/>
                <a:gd name="T86" fmla="*/ 38384 w 134"/>
                <a:gd name="T87" fmla="*/ 199016 h 129"/>
                <a:gd name="T88" fmla="*/ 184245 w 134"/>
                <a:gd name="T89" fmla="*/ 179880 h 129"/>
                <a:gd name="T90" fmla="*/ 191922 w 134"/>
                <a:gd name="T91" fmla="*/ 179880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4"/>
                <a:gd name="T139" fmla="*/ 0 h 129"/>
                <a:gd name="T140" fmla="*/ 134 w 134"/>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4" h="129">
                  <a:moveTo>
                    <a:pt x="23" y="120"/>
                  </a:moveTo>
                  <a:cubicBezTo>
                    <a:pt x="23" y="120"/>
                    <a:pt x="23" y="121"/>
                    <a:pt x="23" y="121"/>
                  </a:cubicBezTo>
                  <a:cubicBezTo>
                    <a:pt x="23" y="123"/>
                    <a:pt x="24" y="126"/>
                    <a:pt x="26" y="127"/>
                  </a:cubicBezTo>
                  <a:cubicBezTo>
                    <a:pt x="28" y="129"/>
                    <a:pt x="31" y="129"/>
                    <a:pt x="33" y="127"/>
                  </a:cubicBezTo>
                  <a:cubicBezTo>
                    <a:pt x="33" y="127"/>
                    <a:pt x="59" y="113"/>
                    <a:pt x="67" y="109"/>
                  </a:cubicBezTo>
                  <a:cubicBezTo>
                    <a:pt x="100" y="127"/>
                    <a:pt x="100" y="127"/>
                    <a:pt x="100" y="127"/>
                  </a:cubicBezTo>
                  <a:cubicBezTo>
                    <a:pt x="103" y="129"/>
                    <a:pt x="106" y="129"/>
                    <a:pt x="108" y="127"/>
                  </a:cubicBezTo>
                  <a:cubicBezTo>
                    <a:pt x="110" y="126"/>
                    <a:pt x="111" y="123"/>
                    <a:pt x="111" y="121"/>
                  </a:cubicBezTo>
                  <a:cubicBezTo>
                    <a:pt x="111" y="121"/>
                    <a:pt x="111" y="120"/>
                    <a:pt x="111" y="120"/>
                  </a:cubicBezTo>
                  <a:cubicBezTo>
                    <a:pt x="111" y="120"/>
                    <a:pt x="105" y="91"/>
                    <a:pt x="103" y="82"/>
                  </a:cubicBezTo>
                  <a:cubicBezTo>
                    <a:pt x="131" y="56"/>
                    <a:pt x="131" y="56"/>
                    <a:pt x="131" y="56"/>
                  </a:cubicBezTo>
                  <a:cubicBezTo>
                    <a:pt x="133" y="55"/>
                    <a:pt x="134" y="53"/>
                    <a:pt x="134" y="51"/>
                  </a:cubicBezTo>
                  <a:cubicBezTo>
                    <a:pt x="134" y="50"/>
                    <a:pt x="134" y="49"/>
                    <a:pt x="133" y="49"/>
                  </a:cubicBezTo>
                  <a:cubicBezTo>
                    <a:pt x="132" y="46"/>
                    <a:pt x="130" y="44"/>
                    <a:pt x="127" y="44"/>
                  </a:cubicBezTo>
                  <a:cubicBezTo>
                    <a:pt x="127" y="44"/>
                    <a:pt x="98" y="40"/>
                    <a:pt x="89" y="39"/>
                  </a:cubicBezTo>
                  <a:cubicBezTo>
                    <a:pt x="73" y="4"/>
                    <a:pt x="73" y="4"/>
                    <a:pt x="73" y="4"/>
                  </a:cubicBezTo>
                  <a:cubicBezTo>
                    <a:pt x="72" y="2"/>
                    <a:pt x="70" y="0"/>
                    <a:pt x="67" y="0"/>
                  </a:cubicBezTo>
                  <a:cubicBezTo>
                    <a:pt x="64" y="0"/>
                    <a:pt x="61" y="2"/>
                    <a:pt x="60" y="4"/>
                  </a:cubicBezTo>
                  <a:cubicBezTo>
                    <a:pt x="44" y="39"/>
                    <a:pt x="44" y="39"/>
                    <a:pt x="44" y="39"/>
                  </a:cubicBezTo>
                  <a:cubicBezTo>
                    <a:pt x="6" y="44"/>
                    <a:pt x="6" y="44"/>
                    <a:pt x="6" y="44"/>
                  </a:cubicBezTo>
                  <a:cubicBezTo>
                    <a:pt x="3" y="44"/>
                    <a:pt x="1" y="46"/>
                    <a:pt x="0" y="49"/>
                  </a:cubicBezTo>
                  <a:cubicBezTo>
                    <a:pt x="0" y="49"/>
                    <a:pt x="0" y="50"/>
                    <a:pt x="0" y="51"/>
                  </a:cubicBezTo>
                  <a:cubicBezTo>
                    <a:pt x="0" y="53"/>
                    <a:pt x="1" y="55"/>
                    <a:pt x="2" y="56"/>
                  </a:cubicBezTo>
                  <a:cubicBezTo>
                    <a:pt x="2" y="56"/>
                    <a:pt x="24" y="76"/>
                    <a:pt x="30" y="82"/>
                  </a:cubicBezTo>
                  <a:lnTo>
                    <a:pt x="23" y="120"/>
                  </a:lnTo>
                  <a:close/>
                  <a:moveTo>
                    <a:pt x="50" y="47"/>
                  </a:moveTo>
                  <a:cubicBezTo>
                    <a:pt x="50" y="47"/>
                    <a:pt x="51" y="45"/>
                    <a:pt x="51" y="45"/>
                  </a:cubicBezTo>
                  <a:cubicBezTo>
                    <a:pt x="67" y="11"/>
                    <a:pt x="67" y="11"/>
                    <a:pt x="67" y="11"/>
                  </a:cubicBezTo>
                  <a:cubicBezTo>
                    <a:pt x="71" y="19"/>
                    <a:pt x="83" y="45"/>
                    <a:pt x="83" y="45"/>
                  </a:cubicBezTo>
                  <a:cubicBezTo>
                    <a:pt x="84" y="47"/>
                    <a:pt x="84" y="47"/>
                    <a:pt x="84" y="47"/>
                  </a:cubicBezTo>
                  <a:cubicBezTo>
                    <a:pt x="84" y="47"/>
                    <a:pt x="86" y="47"/>
                    <a:pt x="86" y="47"/>
                  </a:cubicBezTo>
                  <a:cubicBezTo>
                    <a:pt x="123" y="52"/>
                    <a:pt x="123" y="52"/>
                    <a:pt x="123" y="52"/>
                  </a:cubicBezTo>
                  <a:cubicBezTo>
                    <a:pt x="116" y="58"/>
                    <a:pt x="96" y="77"/>
                    <a:pt x="96" y="77"/>
                  </a:cubicBezTo>
                  <a:cubicBezTo>
                    <a:pt x="94" y="79"/>
                    <a:pt x="94" y="79"/>
                    <a:pt x="94" y="79"/>
                  </a:cubicBezTo>
                  <a:cubicBezTo>
                    <a:pt x="94" y="81"/>
                    <a:pt x="94" y="81"/>
                    <a:pt x="94" y="81"/>
                  </a:cubicBezTo>
                  <a:cubicBezTo>
                    <a:pt x="102" y="118"/>
                    <a:pt x="102" y="118"/>
                    <a:pt x="102" y="118"/>
                  </a:cubicBezTo>
                  <a:cubicBezTo>
                    <a:pt x="93" y="114"/>
                    <a:pt x="69" y="100"/>
                    <a:pt x="69" y="100"/>
                  </a:cubicBezTo>
                  <a:cubicBezTo>
                    <a:pt x="67" y="99"/>
                    <a:pt x="67" y="99"/>
                    <a:pt x="67" y="99"/>
                  </a:cubicBezTo>
                  <a:cubicBezTo>
                    <a:pt x="67" y="99"/>
                    <a:pt x="65" y="100"/>
                    <a:pt x="65" y="100"/>
                  </a:cubicBezTo>
                  <a:cubicBezTo>
                    <a:pt x="32" y="118"/>
                    <a:pt x="32" y="118"/>
                    <a:pt x="32" y="118"/>
                  </a:cubicBezTo>
                  <a:cubicBezTo>
                    <a:pt x="34" y="109"/>
                    <a:pt x="39" y="81"/>
                    <a:pt x="39" y="81"/>
                  </a:cubicBezTo>
                  <a:cubicBezTo>
                    <a:pt x="40" y="79"/>
                    <a:pt x="40" y="79"/>
                    <a:pt x="40" y="79"/>
                  </a:cubicBezTo>
                  <a:cubicBezTo>
                    <a:pt x="40" y="79"/>
                    <a:pt x="38" y="77"/>
                    <a:pt x="38" y="77"/>
                  </a:cubicBezTo>
                  <a:cubicBezTo>
                    <a:pt x="10" y="52"/>
                    <a:pt x="10" y="52"/>
                    <a:pt x="10" y="52"/>
                  </a:cubicBezTo>
                  <a:cubicBezTo>
                    <a:pt x="20" y="51"/>
                    <a:pt x="48" y="47"/>
                    <a:pt x="48" y="47"/>
                  </a:cubicBezTo>
                  <a:lnTo>
                    <a:pt x="50" y="47"/>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6149" grpId="0" bldLvl="0" animBg="1" autoUpdateAnimBg="0"/>
      <p:bldP spid="6150"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977583"/>
            <a:ext cx="7248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solidFill>
                  <a:srgbClr val="249F86"/>
                </a:solidFill>
                <a:latin typeface="Calibri" panose="020F0502020204030204" pitchFamily="34" charset="0"/>
                <a:sym typeface="Calibri" panose="020F0502020204030204" pitchFamily="34" charset="0"/>
              </a:rPr>
              <a:t>无卖空约束的均值-方差模型及其解析解</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5" name="矩形 44"/>
          <p:cNvSpPr>
            <a:spLocks noChangeArrowheads="1"/>
          </p:cNvSpPr>
          <p:nvPr>
            <p:custDataLst>
              <p:tags r:id="rId3"/>
            </p:custDataLst>
          </p:nvPr>
        </p:nvSpPr>
        <p:spPr bwMode="auto">
          <a:xfrm>
            <a:off x="247650" y="1653223"/>
            <a:ext cx="283337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构造拉格朗日函数</a:t>
            </a:r>
            <a:r>
              <a:rPr lang="zh-CN" altLang="en-US" sz="2000" b="1">
                <a:solidFill>
                  <a:schemeClr val="bg1"/>
                </a:solidFill>
                <a:latin typeface="Calibri" panose="020F0502020204030204" pitchFamily="34" charset="0"/>
                <a:sym typeface="Calibri" panose="020F0502020204030204" pitchFamily="34" charset="0"/>
              </a:rPr>
              <a:t>如下</a:t>
            </a:r>
            <a:endParaRPr lang="zh-CN" altLang="en-US" sz="2000" b="1">
              <a:solidFill>
                <a:schemeClr val="bg1"/>
              </a:solidFill>
              <a:latin typeface="Calibri" panose="020F0502020204030204" pitchFamily="34" charset="0"/>
              <a:sym typeface="Calibri" panose="020F0502020204030204" pitchFamily="34" charset="0"/>
            </a:endParaRPr>
          </a:p>
        </p:txBody>
      </p:sp>
      <p:pic>
        <p:nvPicPr>
          <p:cNvPr id="101" name="图片 100"/>
          <p:cNvPicPr/>
          <p:nvPr>
            <p:custDataLst>
              <p:tags r:id="rId4"/>
            </p:custDataLst>
          </p:nvPr>
        </p:nvPicPr>
        <p:blipFill>
          <a:blip r:embed="rId5"/>
          <a:stretch>
            <a:fillRect/>
          </a:stretch>
        </p:blipFill>
        <p:spPr>
          <a:xfrm>
            <a:off x="2374900" y="2312035"/>
            <a:ext cx="7028815" cy="4450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977583"/>
            <a:ext cx="7248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solidFill>
                  <a:srgbClr val="249F86"/>
                </a:solidFill>
                <a:latin typeface="Calibri" panose="020F0502020204030204" pitchFamily="34" charset="0"/>
                <a:sym typeface="Calibri" panose="020F0502020204030204" pitchFamily="34" charset="0"/>
              </a:rPr>
              <a:t>无卖空约束的均值-方差模型及其解析解</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5" name="矩形 44"/>
          <p:cNvSpPr>
            <a:spLocks noChangeArrowheads="1"/>
          </p:cNvSpPr>
          <p:nvPr>
            <p:custDataLst>
              <p:tags r:id="rId3"/>
            </p:custDataLst>
          </p:nvPr>
        </p:nvSpPr>
        <p:spPr bwMode="auto">
          <a:xfrm>
            <a:off x="247650" y="1653223"/>
            <a:ext cx="1128522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假设投资组合中各资产不存在完全线性相关，即收益率协方差矩阵可逆，根据上式进一步推导则有</a:t>
            </a:r>
            <a:endParaRPr lang="zh-CN" altLang="en-US" sz="2000" b="1">
              <a:solidFill>
                <a:schemeClr val="bg1"/>
              </a:solidFill>
              <a:latin typeface="Calibri" panose="020F0502020204030204" pitchFamily="34" charset="0"/>
              <a:sym typeface="Calibri" panose="020F0502020204030204" pitchFamily="34" charset="0"/>
            </a:endParaRPr>
          </a:p>
        </p:txBody>
      </p:sp>
      <p:pic>
        <p:nvPicPr>
          <p:cNvPr id="102" name="图片 101"/>
          <p:cNvPicPr/>
          <p:nvPr>
            <p:custDataLst>
              <p:tags r:id="rId4"/>
            </p:custDataLst>
          </p:nvPr>
        </p:nvPicPr>
        <p:blipFill>
          <a:blip r:embed="rId5"/>
          <a:stretch>
            <a:fillRect/>
          </a:stretch>
        </p:blipFill>
        <p:spPr>
          <a:xfrm>
            <a:off x="3453765" y="2206625"/>
            <a:ext cx="5284470" cy="45847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977583"/>
            <a:ext cx="7248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3200" b="1">
                <a:solidFill>
                  <a:srgbClr val="249F86"/>
                </a:solidFill>
                <a:latin typeface="Calibri" panose="020F0502020204030204" pitchFamily="34" charset="0"/>
                <a:sym typeface="Calibri" panose="020F0502020204030204" pitchFamily="34" charset="0"/>
              </a:rPr>
              <a:t>无卖空约束的均值-方差模型及其解析解</a:t>
            </a:r>
            <a:endParaRPr lang="en-US" altLang="zh-CN" sz="3200" b="1">
              <a:solidFill>
                <a:srgbClr val="249F86"/>
              </a:solidFill>
              <a:latin typeface="Calibri" panose="020F0502020204030204" pitchFamily="34" charset="0"/>
              <a:sym typeface="Calibri" panose="020F0502020204030204" pitchFamily="34" charset="0"/>
            </a:endParaRPr>
          </a:p>
        </p:txBody>
      </p:sp>
      <p:sp>
        <p:nvSpPr>
          <p:cNvPr id="5" name="矩形 44"/>
          <p:cNvSpPr>
            <a:spLocks noChangeArrowheads="1"/>
          </p:cNvSpPr>
          <p:nvPr>
            <p:custDataLst>
              <p:tags r:id="rId3"/>
            </p:custDataLst>
          </p:nvPr>
        </p:nvSpPr>
        <p:spPr bwMode="auto">
          <a:xfrm>
            <a:off x="247650" y="1653540"/>
            <a:ext cx="201866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联立(4),(5)式得：</a:t>
            </a:r>
            <a:endParaRPr lang="zh-CN" altLang="en-US" sz="2000" b="1">
              <a:solidFill>
                <a:schemeClr val="bg1"/>
              </a:solidFill>
              <a:latin typeface="Calibri" panose="020F0502020204030204" pitchFamily="34" charset="0"/>
              <a:sym typeface="Calibri" panose="020F0502020204030204" pitchFamily="34" charset="0"/>
            </a:endParaRPr>
          </a:p>
        </p:txBody>
      </p:sp>
      <p:pic>
        <p:nvPicPr>
          <p:cNvPr id="103" name="图片 102"/>
          <p:cNvPicPr/>
          <p:nvPr>
            <p:custDataLst>
              <p:tags r:id="rId4"/>
            </p:custDataLst>
          </p:nvPr>
        </p:nvPicPr>
        <p:blipFill>
          <a:blip r:embed="rId5"/>
          <a:stretch>
            <a:fillRect/>
          </a:stretch>
        </p:blipFill>
        <p:spPr>
          <a:xfrm>
            <a:off x="2215833" y="1737995"/>
            <a:ext cx="8649335" cy="2458720"/>
          </a:xfrm>
          <a:prstGeom prst="rect">
            <a:avLst/>
          </a:prstGeom>
          <a:noFill/>
          <a:ln w="9525">
            <a:noFill/>
          </a:ln>
        </p:spPr>
      </p:pic>
      <p:sp>
        <p:nvSpPr>
          <p:cNvPr id="2" name="矩形 44"/>
          <p:cNvSpPr>
            <a:spLocks noChangeArrowheads="1"/>
          </p:cNvSpPr>
          <p:nvPr>
            <p:custDataLst>
              <p:tags r:id="rId6"/>
            </p:custDataLst>
          </p:nvPr>
        </p:nvSpPr>
        <p:spPr bwMode="auto">
          <a:xfrm>
            <a:off x="247650" y="4373245"/>
            <a:ext cx="994473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化简上式，得到可卖空情况下有效前沿的解析解为：</a:t>
            </a:r>
            <a:endParaRPr lang="zh-CN" altLang="en-US" sz="2000" b="1">
              <a:solidFill>
                <a:schemeClr val="bg1"/>
              </a:solidFill>
              <a:latin typeface="Calibri" panose="020F0502020204030204" pitchFamily="34" charset="0"/>
              <a:sym typeface="Calibri" panose="020F0502020204030204" pitchFamily="34" charset="0"/>
            </a:endParaRPr>
          </a:p>
        </p:txBody>
      </p:sp>
      <p:pic>
        <p:nvPicPr>
          <p:cNvPr id="104" name="图片 103"/>
          <p:cNvPicPr/>
          <p:nvPr>
            <p:custDataLst>
              <p:tags r:id="rId7"/>
            </p:custDataLst>
          </p:nvPr>
        </p:nvPicPr>
        <p:blipFill>
          <a:blip r:embed="rId8"/>
          <a:stretch>
            <a:fillRect/>
          </a:stretch>
        </p:blipFill>
        <p:spPr>
          <a:xfrm>
            <a:off x="2215833" y="4948555"/>
            <a:ext cx="8829675" cy="1844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4" name="文本框 4"/>
          <p:cNvSpPr>
            <a:spLocks noChangeArrowheads="1"/>
          </p:cNvSpPr>
          <p:nvPr/>
        </p:nvSpPr>
        <p:spPr bwMode="auto">
          <a:xfrm>
            <a:off x="247650" y="55563"/>
            <a:ext cx="2019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创新</a:t>
            </a:r>
            <a:r>
              <a:rPr lang="zh-CN" altLang="en-US" sz="4800" b="1">
                <a:solidFill>
                  <a:schemeClr val="bg1"/>
                </a:solidFill>
                <a:latin typeface="Calibri" panose="020F0502020204030204" pitchFamily="34" charset="0"/>
                <a:sym typeface="Calibri" panose="020F0502020204030204" pitchFamily="34" charset="0"/>
              </a:rPr>
              <a:t>点</a:t>
            </a:r>
            <a:endParaRPr lang="zh-CN" altLang="en-US" sz="4800" b="1">
              <a:solidFill>
                <a:schemeClr val="bg1"/>
              </a:solidFill>
              <a:latin typeface="Calibri" panose="020F0502020204030204" pitchFamily="34" charset="0"/>
              <a:sym typeface="Calibri" panose="020F0502020204030204" pitchFamily="34" charset="0"/>
            </a:endParaRPr>
          </a:p>
        </p:txBody>
      </p:sp>
      <p:sp>
        <p:nvSpPr>
          <p:cNvPr id="26662" name="文本框 43"/>
          <p:cNvSpPr>
            <a:spLocks noChangeArrowheads="1"/>
          </p:cNvSpPr>
          <p:nvPr>
            <p:custDataLst>
              <p:tags r:id="rId2"/>
            </p:custDataLst>
          </p:nvPr>
        </p:nvSpPr>
        <p:spPr bwMode="auto">
          <a:xfrm>
            <a:off x="247650" y="977583"/>
            <a:ext cx="18161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3200" b="1">
                <a:solidFill>
                  <a:srgbClr val="249F86"/>
                </a:solidFill>
                <a:latin typeface="Calibri" panose="020F0502020204030204" pitchFamily="34" charset="0"/>
                <a:sym typeface="Calibri" panose="020F0502020204030204" pitchFamily="34" charset="0"/>
              </a:rPr>
              <a:t>虚拟</a:t>
            </a:r>
            <a:r>
              <a:rPr lang="zh-CN" altLang="en-US" sz="3200" b="1">
                <a:solidFill>
                  <a:srgbClr val="249F86"/>
                </a:solidFill>
                <a:latin typeface="Calibri" panose="020F0502020204030204" pitchFamily="34" charset="0"/>
                <a:sym typeface="Calibri" panose="020F0502020204030204" pitchFamily="34" charset="0"/>
              </a:rPr>
              <a:t>货币</a:t>
            </a:r>
            <a:endParaRPr lang="zh-CN" altLang="en-US" sz="3200" b="1">
              <a:solidFill>
                <a:srgbClr val="249F86"/>
              </a:solidFill>
              <a:latin typeface="Calibri" panose="020F0502020204030204" pitchFamily="34" charset="0"/>
              <a:sym typeface="Calibri" panose="020F0502020204030204" pitchFamily="34" charset="0"/>
            </a:endParaRPr>
          </a:p>
        </p:txBody>
      </p:sp>
      <p:sp>
        <p:nvSpPr>
          <p:cNvPr id="3" name="矩形 44"/>
          <p:cNvSpPr>
            <a:spLocks noChangeArrowheads="1"/>
          </p:cNvSpPr>
          <p:nvPr>
            <p:custDataLst>
              <p:tags r:id="rId3"/>
            </p:custDataLst>
          </p:nvPr>
        </p:nvSpPr>
        <p:spPr bwMode="auto">
          <a:xfrm>
            <a:off x="1123633" y="1653540"/>
            <a:ext cx="994473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加密货币是一种数字支付系统，它不依赖银行来验证交易。它是一个对等系统，可使任何地方的任何人发送和接收付款。加密货币支付不是在现实世界中携带和交换的实物货币，而是纯粹作为描述特定交易的在线数据库的数字化条目存在。当您转移加密货币资金时，交易将记录在公共分类帐中。加密货币存储在数字钱包中。</a:t>
            </a:r>
            <a:endParaRPr lang="zh-CN" altLang="en-US" sz="2000" b="1">
              <a:solidFill>
                <a:schemeClr val="bg1"/>
              </a:solidFill>
              <a:latin typeface="Calibri" panose="020F0502020204030204" pitchFamily="34" charset="0"/>
              <a:sym typeface="Calibri" panose="020F0502020204030204" pitchFamily="34" charset="0"/>
            </a:endParaRPr>
          </a:p>
          <a:p>
            <a:pPr marL="0" indent="0" eaLnBrk="1" latinLnBrk="0" hangingPunct="1">
              <a:lnSpc>
                <a:spcPct val="150000"/>
              </a:lnSpc>
            </a:pPr>
            <a:endParaRPr lang="zh-CN" altLang="en-US" sz="2000" b="1">
              <a:solidFill>
                <a:schemeClr val="bg1"/>
              </a:solidFill>
              <a:latin typeface="Calibri" panose="020F0502020204030204" pitchFamily="34" charset="0"/>
              <a:sym typeface="Calibri" panose="020F0502020204030204" pitchFamily="34" charset="0"/>
            </a:endParaRPr>
          </a:p>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加密货币因使用加密来验证交易而得名。这意味着，在钱包之间以及向公共分类帐存储和传输加密货币数据的过程涉及高级编码。加密的目的是提供安全性。</a:t>
            </a:r>
            <a:endParaRPr lang="zh-CN" altLang="en-US" sz="2000" b="1">
              <a:solidFill>
                <a:schemeClr val="bg1"/>
              </a:solidFill>
              <a:latin typeface="Calibri" panose="020F0502020204030204" pitchFamily="34" charset="0"/>
              <a:sym typeface="Calibri" panose="020F0502020204030204" pitchFamily="34" charset="0"/>
            </a:endParaRPr>
          </a:p>
          <a:p>
            <a:pPr marL="0" indent="0" eaLnBrk="1" latinLnBrk="0" hangingPunct="1">
              <a:lnSpc>
                <a:spcPct val="150000"/>
              </a:lnSpc>
            </a:pPr>
            <a:endParaRPr lang="zh-CN" altLang="en-US" sz="2000" b="1">
              <a:solidFill>
                <a:schemeClr val="bg1"/>
              </a:solidFill>
              <a:latin typeface="Calibri" panose="020F0502020204030204" pitchFamily="34" charset="0"/>
              <a:sym typeface="Calibri" panose="020F0502020204030204" pitchFamily="34" charset="0"/>
            </a:endParaRPr>
          </a:p>
          <a:p>
            <a:pPr marL="0" indent="0" eaLnBrk="1" latinLnBrk="0" hangingPunct="1">
              <a:lnSpc>
                <a:spcPct val="150000"/>
              </a:lnSpc>
            </a:pPr>
            <a:r>
              <a:rPr lang="zh-CN" altLang="en-US" sz="2000" b="1">
                <a:solidFill>
                  <a:schemeClr val="bg1"/>
                </a:solidFill>
                <a:latin typeface="Calibri" panose="020F0502020204030204" pitchFamily="34" charset="0"/>
                <a:sym typeface="Calibri" panose="020F0502020204030204" pitchFamily="34" charset="0"/>
              </a:rPr>
              <a:t>第一个加密货币是 比特币，它成立于2009年，至今仍然最有名。</a:t>
            </a:r>
            <a:endParaRPr lang="zh-CN" altLang="en-US" sz="2000" b="1">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5364"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2560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任意多边形 10"/>
          <p:cNvSpPr>
            <a:spLocks noChangeArrowheads="1"/>
          </p:cNvSpPr>
          <p:nvPr/>
        </p:nvSpPr>
        <p:spPr bwMode="auto">
          <a:xfrm rot="5400000">
            <a:off x="8128000" y="2332355"/>
            <a:ext cx="2339975" cy="409575"/>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27654" name="任意多边形 11"/>
          <p:cNvSpPr>
            <a:spLocks noChangeArrowheads="1"/>
          </p:cNvSpPr>
          <p:nvPr/>
        </p:nvSpPr>
        <p:spPr bwMode="auto">
          <a:xfrm rot="16200000" flipH="1">
            <a:off x="1689100" y="2332355"/>
            <a:ext cx="2339975" cy="409575"/>
          </a:xfrm>
          <a:custGeom>
            <a:avLst/>
            <a:gdLst>
              <a:gd name="T0" fmla="*/ 0 w 2409826"/>
              <a:gd name="T1" fmla="*/ 446088 h 396002"/>
              <a:gd name="T2" fmla="*/ 0 w 2409826"/>
              <a:gd name="T3" fmla="*/ 1 h 396002"/>
              <a:gd name="T4" fmla="*/ 1 w 2409826"/>
              <a:gd name="T5" fmla="*/ 1 h 396002"/>
              <a:gd name="T6" fmla="*/ 1 w 2409826"/>
              <a:gd name="T7" fmla="*/ 0 h 396002"/>
              <a:gd name="T8" fmla="*/ 2339975 w 2409826"/>
              <a:gd name="T9" fmla="*/ 0 h 396002"/>
              <a:gd name="T10" fmla="*/ 2339975 w 2409826"/>
              <a:gd name="T11" fmla="*/ 1 h 396002"/>
              <a:gd name="T12" fmla="*/ 2339975 w 2409826"/>
              <a:gd name="T13" fmla="*/ 1 h 396002"/>
              <a:gd name="T14" fmla="*/ 2339975 w 2409826"/>
              <a:gd name="T15" fmla="*/ 446088 h 396002"/>
              <a:gd name="T16" fmla="*/ 2219739 w 2409826"/>
              <a:gd name="T17" fmla="*/ 446088 h 396002"/>
              <a:gd name="T18" fmla="*/ 2219739 w 2409826"/>
              <a:gd name="T19" fmla="*/ 139487 h 396002"/>
              <a:gd name="T20" fmla="*/ 120236 w 2409826"/>
              <a:gd name="T21" fmla="*/ 139487 h 396002"/>
              <a:gd name="T22" fmla="*/ 120236 w 2409826"/>
              <a:gd name="T23" fmla="*/ 446088 h 3960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09826"/>
              <a:gd name="T37" fmla="*/ 0 h 396002"/>
              <a:gd name="T38" fmla="*/ 2409826 w 2409826"/>
              <a:gd name="T39" fmla="*/ 396002 h 3960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09826" h="396002">
                <a:moveTo>
                  <a:pt x="0" y="396002"/>
                </a:moveTo>
                <a:lnTo>
                  <a:pt x="0" y="1"/>
                </a:lnTo>
                <a:lnTo>
                  <a:pt x="1" y="1"/>
                </a:lnTo>
                <a:lnTo>
                  <a:pt x="1" y="0"/>
                </a:lnTo>
                <a:lnTo>
                  <a:pt x="2409826" y="0"/>
                </a:lnTo>
                <a:lnTo>
                  <a:pt x="2409826" y="1"/>
                </a:lnTo>
                <a:lnTo>
                  <a:pt x="2409826" y="396002"/>
                </a:lnTo>
                <a:lnTo>
                  <a:pt x="2286001" y="396002"/>
                </a:lnTo>
                <a:lnTo>
                  <a:pt x="2286001" y="123826"/>
                </a:lnTo>
                <a:lnTo>
                  <a:pt x="123825" y="123826"/>
                </a:lnTo>
                <a:lnTo>
                  <a:pt x="123825" y="396002"/>
                </a:lnTo>
                <a:lnTo>
                  <a:pt x="0" y="396002"/>
                </a:lnTo>
                <a:close/>
              </a:path>
            </a:pathLst>
          </a:cu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25611" name="文本框 6"/>
          <p:cNvSpPr>
            <a:spLocks noChangeArrowheads="1"/>
          </p:cNvSpPr>
          <p:nvPr/>
        </p:nvSpPr>
        <p:spPr bwMode="auto">
          <a:xfrm>
            <a:off x="3702368" y="1606550"/>
            <a:ext cx="4787265"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a:solidFill>
                  <a:schemeClr val="bg1"/>
                </a:solidFill>
                <a:latin typeface="Impact" panose="020B0806030902050204" pitchFamily="34" charset="0"/>
                <a:sym typeface="Impact" panose="020B0806030902050204" pitchFamily="34" charset="0"/>
              </a:rPr>
              <a:t>THANKS</a:t>
            </a:r>
            <a:endParaRPr lang="zh-CN" altLang="en-US" sz="11500">
              <a:solidFill>
                <a:schemeClr val="bg1"/>
              </a:solidFill>
              <a:latin typeface="Impact" panose="020B0806030902050204" pitchFamily="34" charset="0"/>
              <a:sym typeface="Impact" panose="020B0806030902050204" pitchFamily="34" charset="0"/>
            </a:endParaRPr>
          </a:p>
        </p:txBody>
      </p:sp>
      <p:grpSp>
        <p:nvGrpSpPr>
          <p:cNvPr id="27658" name="Group 10"/>
          <p:cNvGrpSpPr/>
          <p:nvPr/>
        </p:nvGrpSpPr>
        <p:grpSpPr bwMode="auto">
          <a:xfrm>
            <a:off x="5236845" y="5514277"/>
            <a:ext cx="1718310" cy="660246"/>
            <a:chOff x="610250" y="80360"/>
            <a:chExt cx="1718576" cy="661036"/>
          </a:xfrm>
        </p:grpSpPr>
        <p:sp>
          <p:nvSpPr>
            <p:cNvPr id="25609" name="文本框 13"/>
            <p:cNvSpPr>
              <a:spLocks noChangeArrowheads="1"/>
            </p:cNvSpPr>
            <p:nvPr/>
          </p:nvSpPr>
          <p:spPr bwMode="auto">
            <a:xfrm>
              <a:off x="680429" y="80360"/>
              <a:ext cx="1578219" cy="39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bg1"/>
                  </a:solidFill>
                  <a:latin typeface="Calibri" panose="020F0502020204030204" pitchFamily="34" charset="0"/>
                  <a:sym typeface="Calibri" panose="020F0502020204030204" pitchFamily="34" charset="0"/>
                </a:rPr>
                <a:t>展示</a:t>
              </a:r>
              <a:r>
                <a:rPr lang="en-US" altLang="zh-CN" sz="2000" dirty="0">
                  <a:solidFill>
                    <a:schemeClr val="bg1"/>
                  </a:solidFill>
                  <a:latin typeface="Calibri" panose="020F0502020204030204" pitchFamily="34" charset="0"/>
                  <a:sym typeface="Calibri" panose="020F0502020204030204" pitchFamily="34" charset="0"/>
                </a:rPr>
                <a:t>: </a:t>
              </a:r>
              <a:r>
                <a:rPr lang="zh-CN" altLang="en-US" sz="2000" dirty="0">
                  <a:solidFill>
                    <a:schemeClr val="bg1"/>
                  </a:solidFill>
                  <a:latin typeface="Calibri" panose="020F0502020204030204" pitchFamily="34" charset="0"/>
                  <a:sym typeface="Calibri" panose="020F0502020204030204" pitchFamily="34" charset="0"/>
                </a:rPr>
                <a:t>杨金龙</a:t>
              </a:r>
              <a:endParaRPr lang="zh-CN" altLang="en-US" sz="2000" dirty="0">
                <a:solidFill>
                  <a:schemeClr val="bg1"/>
                </a:solidFill>
                <a:latin typeface="Calibri" panose="020F0502020204030204" pitchFamily="34" charset="0"/>
                <a:sym typeface="Calibri" panose="020F0502020204030204" pitchFamily="34" charset="0"/>
              </a:endParaRPr>
            </a:p>
          </p:txBody>
        </p:sp>
        <p:sp>
          <p:nvSpPr>
            <p:cNvPr id="25610" name="文本框 14"/>
            <p:cNvSpPr>
              <a:spLocks noChangeArrowheads="1"/>
            </p:cNvSpPr>
            <p:nvPr/>
          </p:nvSpPr>
          <p:spPr bwMode="auto">
            <a:xfrm>
              <a:off x="610250" y="342139"/>
              <a:ext cx="1718576" cy="39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chemeClr val="bg1"/>
                  </a:solidFill>
                  <a:latin typeface="Calibri" panose="020F0502020204030204" pitchFamily="34" charset="0"/>
                  <a:sym typeface="Calibri" panose="020F0502020204030204" pitchFamily="34" charset="0"/>
                </a:rPr>
                <a:t>2023</a:t>
              </a:r>
              <a:r>
                <a:rPr lang="zh-CN" altLang="en-US" sz="2000" dirty="0">
                  <a:solidFill>
                    <a:schemeClr val="bg1"/>
                  </a:solidFill>
                  <a:latin typeface="Calibri" panose="020F0502020204030204" pitchFamily="34" charset="0"/>
                  <a:sym typeface="Calibri" panose="020F0502020204030204" pitchFamily="34" charset="0"/>
                </a:rPr>
                <a:t>年</a:t>
              </a:r>
              <a:r>
                <a:rPr lang="en-US" altLang="zh-CN" sz="2000" dirty="0">
                  <a:solidFill>
                    <a:schemeClr val="bg1"/>
                  </a:solidFill>
                  <a:latin typeface="Calibri" panose="020F0502020204030204" pitchFamily="34" charset="0"/>
                  <a:sym typeface="Calibri" panose="020F0502020204030204" pitchFamily="34" charset="0"/>
                </a:rPr>
                <a:t>6</a:t>
              </a:r>
              <a:r>
                <a:rPr lang="zh-CN" altLang="en-US" sz="2000" dirty="0">
                  <a:solidFill>
                    <a:schemeClr val="bg1"/>
                  </a:solidFill>
                  <a:latin typeface="Calibri" panose="020F0502020204030204" pitchFamily="34" charset="0"/>
                  <a:sym typeface="Calibri" panose="020F0502020204030204" pitchFamily="34" charset="0"/>
                </a:rPr>
                <a:t>月</a:t>
              </a:r>
              <a:r>
                <a:rPr lang="en-US" altLang="zh-CN" sz="2000" dirty="0">
                  <a:solidFill>
                    <a:schemeClr val="bg1"/>
                  </a:solidFill>
                  <a:latin typeface="Calibri" panose="020F0502020204030204" pitchFamily="34" charset="0"/>
                  <a:sym typeface="Calibri" panose="020F0502020204030204" pitchFamily="34" charset="0"/>
                </a:rPr>
                <a:t>9</a:t>
              </a:r>
              <a:r>
                <a:rPr lang="zh-CN" altLang="en-US" sz="2000" dirty="0">
                  <a:solidFill>
                    <a:schemeClr val="bg1"/>
                  </a:solidFill>
                  <a:latin typeface="Calibri" panose="020F0502020204030204" pitchFamily="34" charset="0"/>
                  <a:sym typeface="Calibri" panose="020F0502020204030204" pitchFamily="34" charset="0"/>
                </a:rPr>
                <a:t>号</a:t>
              </a:r>
              <a:endParaRPr lang="zh-CN" altLang="en-US" sz="2000" dirty="0">
                <a:solidFill>
                  <a:schemeClr val="bg1"/>
                </a:solidFill>
                <a:latin typeface="Calibri" panose="020F0502020204030204" pitchFamily="34" charset="0"/>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27653" grpId="0" animBg="1"/>
      <p:bldP spid="27653" grpId="1" animBg="1"/>
      <p:bldP spid="27654" grpId="0" animBg="1"/>
      <p:bldP spid="2765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72"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选题</a:t>
            </a:r>
            <a:r>
              <a:rPr lang="zh-CN" altLang="en-US" sz="4800" b="1">
                <a:solidFill>
                  <a:schemeClr val="bg1"/>
                </a:solidFill>
                <a:latin typeface="Calibri" panose="020F0502020204030204" pitchFamily="34" charset="0"/>
                <a:sym typeface="宋体" panose="02010600030101010101" pitchFamily="2" charset="-122"/>
              </a:rPr>
              <a:t>背景</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7178" name="图片 14"/>
          <p:cNvPicPr preferRelativeResize="0">
            <a:picLocks noChangeArrowheads="1"/>
          </p:cNvPicPr>
          <p:nvPr/>
        </p:nvPicPr>
        <p:blipFill>
          <a:blip r:embed="rId2" cstate="screen"/>
          <a:srcRect/>
          <a:stretch>
            <a:fillRect/>
          </a:stretch>
        </p:blipFill>
        <p:spPr bwMode="auto">
          <a:xfrm>
            <a:off x="9391650" y="2949575"/>
            <a:ext cx="14398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79" name="图片 15"/>
          <p:cNvPicPr preferRelativeResize="0">
            <a:picLocks noChangeArrowheads="1"/>
          </p:cNvPicPr>
          <p:nvPr/>
        </p:nvPicPr>
        <p:blipFill>
          <a:blip r:embed="rId3"/>
          <a:srcRect/>
          <a:stretch>
            <a:fillRect/>
          </a:stretch>
        </p:blipFill>
        <p:spPr bwMode="auto">
          <a:xfrm>
            <a:off x="6530975" y="2949575"/>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80" name="图片 16"/>
          <p:cNvPicPr preferRelativeResize="0">
            <a:picLocks noChangeArrowheads="1"/>
          </p:cNvPicPr>
          <p:nvPr/>
        </p:nvPicPr>
        <p:blipFill>
          <a:blip r:embed="rId4" cstate="screen"/>
          <a:srcRect/>
          <a:stretch>
            <a:fillRect/>
          </a:stretch>
        </p:blipFill>
        <p:spPr bwMode="auto">
          <a:xfrm>
            <a:off x="9391650" y="1504950"/>
            <a:ext cx="14398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81" name="图片 17"/>
          <p:cNvPicPr preferRelativeResize="0">
            <a:picLocks noChangeArrowheads="1"/>
          </p:cNvPicPr>
          <p:nvPr/>
        </p:nvPicPr>
        <p:blipFill>
          <a:blip r:embed="rId5"/>
          <a:srcRect/>
          <a:stretch>
            <a:fillRect/>
          </a:stretch>
        </p:blipFill>
        <p:spPr bwMode="auto">
          <a:xfrm>
            <a:off x="7962900" y="2949575"/>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82" name="图片 18"/>
          <p:cNvPicPr preferRelativeResize="0">
            <a:picLocks noChangeArrowheads="1"/>
          </p:cNvPicPr>
          <p:nvPr/>
        </p:nvPicPr>
        <p:blipFill>
          <a:blip r:embed="rId6" cstate="screen"/>
          <a:srcRect/>
          <a:stretch>
            <a:fillRect/>
          </a:stretch>
        </p:blipFill>
        <p:spPr bwMode="auto">
          <a:xfrm>
            <a:off x="5094288" y="4378325"/>
            <a:ext cx="1439862"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83" name="图片 19"/>
          <p:cNvPicPr preferRelativeResize="0">
            <a:picLocks noChangeArrowheads="1"/>
          </p:cNvPicPr>
          <p:nvPr/>
        </p:nvPicPr>
        <p:blipFill>
          <a:blip r:embed="rId7" cstate="screen"/>
          <a:srcRect/>
          <a:stretch>
            <a:fillRect/>
          </a:stretch>
        </p:blipFill>
        <p:spPr bwMode="auto">
          <a:xfrm>
            <a:off x="3657600" y="2949575"/>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7184" name="图片 20"/>
          <p:cNvPicPr preferRelativeResize="0">
            <a:picLocks noChangeArrowheads="1"/>
          </p:cNvPicPr>
          <p:nvPr/>
        </p:nvPicPr>
        <p:blipFill>
          <a:blip r:embed="rId8"/>
          <a:srcRect/>
          <a:stretch>
            <a:fillRect/>
          </a:stretch>
        </p:blipFill>
        <p:spPr bwMode="auto">
          <a:xfrm>
            <a:off x="6530975" y="4378325"/>
            <a:ext cx="14414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nvGrpSpPr>
          <p:cNvPr id="7185" name="Group 17"/>
          <p:cNvGrpSpPr/>
          <p:nvPr/>
        </p:nvGrpSpPr>
        <p:grpSpPr bwMode="auto">
          <a:xfrm>
            <a:off x="2216150" y="2944813"/>
            <a:ext cx="1439863" cy="1439862"/>
            <a:chOff x="0" y="0"/>
            <a:chExt cx="1440000" cy="1440000"/>
          </a:xfrm>
        </p:grpSpPr>
        <p:sp>
          <p:nvSpPr>
            <p:cNvPr id="5175" name="矩形 13"/>
            <p:cNvSpPr>
              <a:spLocks noChangeArrowheads="1"/>
            </p:cNvSpPr>
            <p:nvPr/>
          </p:nvSpPr>
          <p:spPr bwMode="auto">
            <a:xfrm>
              <a:off x="0" y="0"/>
              <a:ext cx="1440000" cy="1440000"/>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5176" name="Freeform 7"/>
            <p:cNvSpPr>
              <a:spLocks noEditPoints="1" noChangeArrowheads="1"/>
            </p:cNvSpPr>
            <p:nvPr/>
          </p:nvSpPr>
          <p:spPr bwMode="auto">
            <a:xfrm>
              <a:off x="395506" y="434224"/>
              <a:ext cx="648989" cy="571553"/>
            </a:xfrm>
            <a:custGeom>
              <a:avLst/>
              <a:gdLst>
                <a:gd name="T0" fmla="*/ 121958 w 149"/>
                <a:gd name="T1" fmla="*/ 366492 h 131"/>
                <a:gd name="T2" fmla="*/ 509609 w 149"/>
                <a:gd name="T3" fmla="*/ 383944 h 131"/>
                <a:gd name="T4" fmla="*/ 535743 w 149"/>
                <a:gd name="T5" fmla="*/ 445026 h 131"/>
                <a:gd name="T6" fmla="*/ 135025 w 149"/>
                <a:gd name="T7" fmla="*/ 458115 h 131"/>
                <a:gd name="T8" fmla="*/ 143736 w 149"/>
                <a:gd name="T9" fmla="*/ 488656 h 131"/>
                <a:gd name="T10" fmla="*/ 152447 w 149"/>
                <a:gd name="T11" fmla="*/ 514834 h 131"/>
                <a:gd name="T12" fmla="*/ 265693 w 149"/>
                <a:gd name="T13" fmla="*/ 514834 h 131"/>
                <a:gd name="T14" fmla="*/ 461697 w 149"/>
                <a:gd name="T15" fmla="*/ 488656 h 131"/>
                <a:gd name="T16" fmla="*/ 509609 w 149"/>
                <a:gd name="T17" fmla="*/ 571553 h 131"/>
                <a:gd name="T18" fmla="*/ 557521 w 149"/>
                <a:gd name="T19" fmla="*/ 488656 h 131"/>
                <a:gd name="T20" fmla="*/ 596721 w 149"/>
                <a:gd name="T21" fmla="*/ 475567 h 131"/>
                <a:gd name="T22" fmla="*/ 596721 w 149"/>
                <a:gd name="T23" fmla="*/ 375218 h 131"/>
                <a:gd name="T24" fmla="*/ 596721 w 149"/>
                <a:gd name="T25" fmla="*/ 139616 h 131"/>
                <a:gd name="T26" fmla="*/ 579299 w 149"/>
                <a:gd name="T27" fmla="*/ 0 h 131"/>
                <a:gd name="T28" fmla="*/ 30489 w 149"/>
                <a:gd name="T29" fmla="*/ 52356 h 131"/>
                <a:gd name="T30" fmla="*/ 0 w 149"/>
                <a:gd name="T31" fmla="*/ 122164 h 131"/>
                <a:gd name="T32" fmla="*/ 209070 w 149"/>
                <a:gd name="T33" fmla="*/ 541012 h 131"/>
                <a:gd name="T34" fmla="*/ 209070 w 149"/>
                <a:gd name="T35" fmla="*/ 488656 h 131"/>
                <a:gd name="T36" fmla="*/ 209070 w 149"/>
                <a:gd name="T37" fmla="*/ 541012 h 131"/>
                <a:gd name="T38" fmla="*/ 483475 w 149"/>
                <a:gd name="T39" fmla="*/ 514834 h 131"/>
                <a:gd name="T40" fmla="*/ 535743 w 149"/>
                <a:gd name="T41" fmla="*/ 514834 h 131"/>
                <a:gd name="T42" fmla="*/ 579299 w 149"/>
                <a:gd name="T43" fmla="*/ 34904 h 131"/>
                <a:gd name="T44" fmla="*/ 579299 w 149"/>
                <a:gd name="T45" fmla="*/ 104712 h 131"/>
                <a:gd name="T46" fmla="*/ 579299 w 149"/>
                <a:gd name="T47" fmla="*/ 34904 h 131"/>
                <a:gd name="T48" fmla="*/ 509609 w 149"/>
                <a:gd name="T49" fmla="*/ 87260 h 131"/>
                <a:gd name="T50" fmla="*/ 561876 w 149"/>
                <a:gd name="T51" fmla="*/ 152705 h 131"/>
                <a:gd name="T52" fmla="*/ 483475 w 149"/>
                <a:gd name="T53" fmla="*/ 87260 h 131"/>
                <a:gd name="T54" fmla="*/ 561876 w 149"/>
                <a:gd name="T55" fmla="*/ 183246 h 131"/>
                <a:gd name="T56" fmla="*/ 483475 w 149"/>
                <a:gd name="T57" fmla="*/ 253054 h 131"/>
                <a:gd name="T58" fmla="*/ 483475 w 149"/>
                <a:gd name="T59" fmla="*/ 283595 h 131"/>
                <a:gd name="T60" fmla="*/ 561876 w 149"/>
                <a:gd name="T61" fmla="*/ 349040 h 131"/>
                <a:gd name="T62" fmla="*/ 483475 w 149"/>
                <a:gd name="T63" fmla="*/ 349040 h 131"/>
                <a:gd name="T64" fmla="*/ 370229 w 149"/>
                <a:gd name="T65" fmla="*/ 87260 h 131"/>
                <a:gd name="T66" fmla="*/ 452986 w 149"/>
                <a:gd name="T67" fmla="*/ 152705 h 131"/>
                <a:gd name="T68" fmla="*/ 370229 w 149"/>
                <a:gd name="T69" fmla="*/ 87260 h 131"/>
                <a:gd name="T70" fmla="*/ 452986 w 149"/>
                <a:gd name="T71" fmla="*/ 183246 h 131"/>
                <a:gd name="T72" fmla="*/ 370229 w 149"/>
                <a:gd name="T73" fmla="*/ 253054 h 131"/>
                <a:gd name="T74" fmla="*/ 370229 w 149"/>
                <a:gd name="T75" fmla="*/ 283595 h 131"/>
                <a:gd name="T76" fmla="*/ 452986 w 149"/>
                <a:gd name="T77" fmla="*/ 349040 h 131"/>
                <a:gd name="T78" fmla="*/ 370229 w 149"/>
                <a:gd name="T79" fmla="*/ 283595 h 131"/>
                <a:gd name="T80" fmla="*/ 339739 w 149"/>
                <a:gd name="T81" fmla="*/ 87260 h 131"/>
                <a:gd name="T82" fmla="*/ 256982 w 149"/>
                <a:gd name="T83" fmla="*/ 152705 h 131"/>
                <a:gd name="T84" fmla="*/ 256982 w 149"/>
                <a:gd name="T85" fmla="*/ 183246 h 131"/>
                <a:gd name="T86" fmla="*/ 339739 w 149"/>
                <a:gd name="T87" fmla="*/ 253054 h 131"/>
                <a:gd name="T88" fmla="*/ 256982 w 149"/>
                <a:gd name="T89" fmla="*/ 183246 h 131"/>
                <a:gd name="T90" fmla="*/ 339739 w 149"/>
                <a:gd name="T91" fmla="*/ 283595 h 131"/>
                <a:gd name="T92" fmla="*/ 256982 w 149"/>
                <a:gd name="T93" fmla="*/ 349040 h 131"/>
                <a:gd name="T94" fmla="*/ 143736 w 149"/>
                <a:gd name="T95" fmla="*/ 87260 h 131"/>
                <a:gd name="T96" fmla="*/ 226493 w 149"/>
                <a:gd name="T97" fmla="*/ 152705 h 131"/>
                <a:gd name="T98" fmla="*/ 143736 w 149"/>
                <a:gd name="T99" fmla="*/ 87260 h 131"/>
                <a:gd name="T100" fmla="*/ 226493 w 149"/>
                <a:gd name="T101" fmla="*/ 183246 h 131"/>
                <a:gd name="T102" fmla="*/ 143736 w 149"/>
                <a:gd name="T103" fmla="*/ 253054 h 131"/>
                <a:gd name="T104" fmla="*/ 143736 w 149"/>
                <a:gd name="T105" fmla="*/ 283595 h 131"/>
                <a:gd name="T106" fmla="*/ 226493 w 149"/>
                <a:gd name="T107" fmla="*/ 349040 h 131"/>
                <a:gd name="T108" fmla="*/ 143736 w 149"/>
                <a:gd name="T109" fmla="*/ 322862 h 131"/>
                <a:gd name="T110" fmla="*/ 113246 w 149"/>
                <a:gd name="T111" fmla="*/ 253054 h 131"/>
                <a:gd name="T112" fmla="*/ 69690 w 149"/>
                <a:gd name="T113" fmla="*/ 183246 h 131"/>
                <a:gd name="T114" fmla="*/ 113246 w 149"/>
                <a:gd name="T115" fmla="*/ 253054 h 131"/>
                <a:gd name="T116" fmla="*/ 113246 w 149"/>
                <a:gd name="T117" fmla="*/ 152705 h 131"/>
                <a:gd name="T118" fmla="*/ 34845 w 149"/>
                <a:gd name="T119" fmla="*/ 122164 h 131"/>
                <a:gd name="T120" fmla="*/ 113246 w 149"/>
                <a:gd name="T121" fmla="*/ 87260 h 1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9"/>
                <a:gd name="T184" fmla="*/ 0 h 131"/>
                <a:gd name="T185" fmla="*/ 149 w 149"/>
                <a:gd name="T186" fmla="*/ 131 h 1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9" h="131">
                  <a:moveTo>
                    <a:pt x="1" y="31"/>
                  </a:moveTo>
                  <a:cubicBezTo>
                    <a:pt x="1" y="31"/>
                    <a:pt x="28" y="84"/>
                    <a:pt x="28" y="84"/>
                  </a:cubicBezTo>
                  <a:cubicBezTo>
                    <a:pt x="29" y="87"/>
                    <a:pt x="32" y="88"/>
                    <a:pt x="35" y="88"/>
                  </a:cubicBezTo>
                  <a:cubicBezTo>
                    <a:pt x="117" y="88"/>
                    <a:pt x="117" y="88"/>
                    <a:pt x="117" y="88"/>
                  </a:cubicBezTo>
                  <a:cubicBezTo>
                    <a:pt x="117" y="88"/>
                    <a:pt x="120" y="88"/>
                    <a:pt x="123" y="88"/>
                  </a:cubicBezTo>
                  <a:cubicBezTo>
                    <a:pt x="123" y="102"/>
                    <a:pt x="123" y="102"/>
                    <a:pt x="123" y="102"/>
                  </a:cubicBezTo>
                  <a:cubicBezTo>
                    <a:pt x="33" y="102"/>
                    <a:pt x="33" y="102"/>
                    <a:pt x="33" y="102"/>
                  </a:cubicBezTo>
                  <a:cubicBezTo>
                    <a:pt x="32" y="102"/>
                    <a:pt x="31" y="104"/>
                    <a:pt x="31" y="105"/>
                  </a:cubicBezTo>
                  <a:cubicBezTo>
                    <a:pt x="31" y="109"/>
                    <a:pt x="31" y="109"/>
                    <a:pt x="31" y="109"/>
                  </a:cubicBezTo>
                  <a:cubicBezTo>
                    <a:pt x="31" y="111"/>
                    <a:pt x="32" y="112"/>
                    <a:pt x="33" y="112"/>
                  </a:cubicBezTo>
                  <a:cubicBezTo>
                    <a:pt x="37" y="112"/>
                    <a:pt x="37" y="112"/>
                    <a:pt x="37" y="112"/>
                  </a:cubicBezTo>
                  <a:cubicBezTo>
                    <a:pt x="36" y="114"/>
                    <a:pt x="35" y="116"/>
                    <a:pt x="35" y="118"/>
                  </a:cubicBezTo>
                  <a:cubicBezTo>
                    <a:pt x="35" y="125"/>
                    <a:pt x="41" y="131"/>
                    <a:pt x="48" y="131"/>
                  </a:cubicBezTo>
                  <a:cubicBezTo>
                    <a:pt x="55" y="131"/>
                    <a:pt x="61" y="125"/>
                    <a:pt x="61" y="118"/>
                  </a:cubicBezTo>
                  <a:cubicBezTo>
                    <a:pt x="61" y="116"/>
                    <a:pt x="60" y="114"/>
                    <a:pt x="59" y="112"/>
                  </a:cubicBezTo>
                  <a:cubicBezTo>
                    <a:pt x="106" y="112"/>
                    <a:pt x="106" y="112"/>
                    <a:pt x="106" y="112"/>
                  </a:cubicBezTo>
                  <a:cubicBezTo>
                    <a:pt x="105" y="114"/>
                    <a:pt x="104" y="116"/>
                    <a:pt x="104" y="118"/>
                  </a:cubicBezTo>
                  <a:cubicBezTo>
                    <a:pt x="104" y="125"/>
                    <a:pt x="110" y="131"/>
                    <a:pt x="117" y="131"/>
                  </a:cubicBezTo>
                  <a:cubicBezTo>
                    <a:pt x="124" y="131"/>
                    <a:pt x="130" y="125"/>
                    <a:pt x="130" y="118"/>
                  </a:cubicBezTo>
                  <a:cubicBezTo>
                    <a:pt x="130" y="116"/>
                    <a:pt x="130" y="114"/>
                    <a:pt x="128" y="112"/>
                  </a:cubicBezTo>
                  <a:cubicBezTo>
                    <a:pt x="134" y="112"/>
                    <a:pt x="134" y="112"/>
                    <a:pt x="134" y="112"/>
                  </a:cubicBezTo>
                  <a:cubicBezTo>
                    <a:pt x="136" y="112"/>
                    <a:pt x="137" y="111"/>
                    <a:pt x="137" y="109"/>
                  </a:cubicBezTo>
                  <a:cubicBezTo>
                    <a:pt x="137" y="88"/>
                    <a:pt x="137" y="88"/>
                    <a:pt x="137" y="88"/>
                  </a:cubicBezTo>
                  <a:cubicBezTo>
                    <a:pt x="137" y="86"/>
                    <a:pt x="137" y="86"/>
                    <a:pt x="137" y="86"/>
                  </a:cubicBezTo>
                  <a:cubicBezTo>
                    <a:pt x="137" y="84"/>
                    <a:pt x="137" y="84"/>
                    <a:pt x="137" y="84"/>
                  </a:cubicBezTo>
                  <a:cubicBezTo>
                    <a:pt x="137" y="32"/>
                    <a:pt x="137" y="32"/>
                    <a:pt x="137" y="32"/>
                  </a:cubicBezTo>
                  <a:cubicBezTo>
                    <a:pt x="144" y="30"/>
                    <a:pt x="149" y="24"/>
                    <a:pt x="149" y="16"/>
                  </a:cubicBezTo>
                  <a:cubicBezTo>
                    <a:pt x="149" y="7"/>
                    <a:pt x="142" y="0"/>
                    <a:pt x="133" y="0"/>
                  </a:cubicBezTo>
                  <a:cubicBezTo>
                    <a:pt x="125" y="0"/>
                    <a:pt x="119" y="5"/>
                    <a:pt x="117" y="12"/>
                  </a:cubicBezTo>
                  <a:cubicBezTo>
                    <a:pt x="7" y="12"/>
                    <a:pt x="7" y="12"/>
                    <a:pt x="7" y="12"/>
                  </a:cubicBezTo>
                  <a:cubicBezTo>
                    <a:pt x="3" y="12"/>
                    <a:pt x="0" y="15"/>
                    <a:pt x="0" y="19"/>
                  </a:cubicBezTo>
                  <a:cubicBezTo>
                    <a:pt x="0" y="19"/>
                    <a:pt x="0" y="28"/>
                    <a:pt x="0" y="28"/>
                  </a:cubicBezTo>
                  <a:cubicBezTo>
                    <a:pt x="0" y="29"/>
                    <a:pt x="0" y="30"/>
                    <a:pt x="1" y="31"/>
                  </a:cubicBezTo>
                  <a:close/>
                  <a:moveTo>
                    <a:pt x="48" y="124"/>
                  </a:moveTo>
                  <a:cubicBezTo>
                    <a:pt x="45" y="124"/>
                    <a:pt x="42" y="121"/>
                    <a:pt x="42" y="118"/>
                  </a:cubicBezTo>
                  <a:cubicBezTo>
                    <a:pt x="42" y="115"/>
                    <a:pt x="45" y="112"/>
                    <a:pt x="48" y="112"/>
                  </a:cubicBezTo>
                  <a:cubicBezTo>
                    <a:pt x="51" y="112"/>
                    <a:pt x="54" y="115"/>
                    <a:pt x="54" y="118"/>
                  </a:cubicBezTo>
                  <a:cubicBezTo>
                    <a:pt x="54" y="121"/>
                    <a:pt x="51" y="124"/>
                    <a:pt x="48" y="124"/>
                  </a:cubicBezTo>
                  <a:close/>
                  <a:moveTo>
                    <a:pt x="117" y="124"/>
                  </a:moveTo>
                  <a:cubicBezTo>
                    <a:pt x="114" y="124"/>
                    <a:pt x="111" y="121"/>
                    <a:pt x="111" y="118"/>
                  </a:cubicBezTo>
                  <a:cubicBezTo>
                    <a:pt x="111" y="115"/>
                    <a:pt x="114" y="112"/>
                    <a:pt x="117" y="112"/>
                  </a:cubicBezTo>
                  <a:cubicBezTo>
                    <a:pt x="121" y="112"/>
                    <a:pt x="123" y="115"/>
                    <a:pt x="123" y="118"/>
                  </a:cubicBezTo>
                  <a:cubicBezTo>
                    <a:pt x="123" y="121"/>
                    <a:pt x="121" y="124"/>
                    <a:pt x="117" y="124"/>
                  </a:cubicBezTo>
                  <a:close/>
                  <a:moveTo>
                    <a:pt x="133" y="8"/>
                  </a:moveTo>
                  <a:cubicBezTo>
                    <a:pt x="137" y="8"/>
                    <a:pt x="141" y="12"/>
                    <a:pt x="141" y="16"/>
                  </a:cubicBezTo>
                  <a:cubicBezTo>
                    <a:pt x="141" y="21"/>
                    <a:pt x="137" y="24"/>
                    <a:pt x="133" y="24"/>
                  </a:cubicBezTo>
                  <a:cubicBezTo>
                    <a:pt x="129" y="24"/>
                    <a:pt x="125" y="21"/>
                    <a:pt x="125" y="16"/>
                  </a:cubicBezTo>
                  <a:cubicBezTo>
                    <a:pt x="125" y="12"/>
                    <a:pt x="129" y="8"/>
                    <a:pt x="133" y="8"/>
                  </a:cubicBezTo>
                  <a:close/>
                  <a:moveTo>
                    <a:pt x="111" y="20"/>
                  </a:moveTo>
                  <a:cubicBezTo>
                    <a:pt x="117" y="20"/>
                    <a:pt x="117" y="20"/>
                    <a:pt x="117" y="20"/>
                  </a:cubicBezTo>
                  <a:cubicBezTo>
                    <a:pt x="118" y="26"/>
                    <a:pt x="123" y="31"/>
                    <a:pt x="129" y="32"/>
                  </a:cubicBezTo>
                  <a:cubicBezTo>
                    <a:pt x="129" y="35"/>
                    <a:pt x="129" y="35"/>
                    <a:pt x="129" y="35"/>
                  </a:cubicBezTo>
                  <a:cubicBezTo>
                    <a:pt x="111" y="35"/>
                    <a:pt x="111" y="35"/>
                    <a:pt x="111" y="35"/>
                  </a:cubicBezTo>
                  <a:lnTo>
                    <a:pt x="111" y="20"/>
                  </a:lnTo>
                  <a:close/>
                  <a:moveTo>
                    <a:pt x="111" y="42"/>
                  </a:moveTo>
                  <a:cubicBezTo>
                    <a:pt x="129" y="42"/>
                    <a:pt x="129" y="42"/>
                    <a:pt x="129" y="42"/>
                  </a:cubicBezTo>
                  <a:cubicBezTo>
                    <a:pt x="129" y="58"/>
                    <a:pt x="129" y="58"/>
                    <a:pt x="129" y="58"/>
                  </a:cubicBezTo>
                  <a:cubicBezTo>
                    <a:pt x="111" y="58"/>
                    <a:pt x="111" y="58"/>
                    <a:pt x="111" y="58"/>
                  </a:cubicBezTo>
                  <a:lnTo>
                    <a:pt x="111" y="42"/>
                  </a:lnTo>
                  <a:close/>
                  <a:moveTo>
                    <a:pt x="111" y="65"/>
                  </a:moveTo>
                  <a:cubicBezTo>
                    <a:pt x="129" y="65"/>
                    <a:pt x="129" y="65"/>
                    <a:pt x="129" y="65"/>
                  </a:cubicBezTo>
                  <a:cubicBezTo>
                    <a:pt x="129" y="80"/>
                    <a:pt x="129" y="80"/>
                    <a:pt x="129" y="80"/>
                  </a:cubicBezTo>
                  <a:cubicBezTo>
                    <a:pt x="124" y="80"/>
                    <a:pt x="117" y="80"/>
                    <a:pt x="117" y="80"/>
                  </a:cubicBezTo>
                  <a:cubicBezTo>
                    <a:pt x="111" y="80"/>
                    <a:pt x="111" y="80"/>
                    <a:pt x="111" y="80"/>
                  </a:cubicBezTo>
                  <a:lnTo>
                    <a:pt x="111" y="65"/>
                  </a:lnTo>
                  <a:close/>
                  <a:moveTo>
                    <a:pt x="85" y="20"/>
                  </a:moveTo>
                  <a:cubicBezTo>
                    <a:pt x="104" y="20"/>
                    <a:pt x="104" y="20"/>
                    <a:pt x="104" y="20"/>
                  </a:cubicBezTo>
                  <a:cubicBezTo>
                    <a:pt x="104" y="35"/>
                    <a:pt x="104" y="35"/>
                    <a:pt x="104" y="35"/>
                  </a:cubicBezTo>
                  <a:cubicBezTo>
                    <a:pt x="85" y="35"/>
                    <a:pt x="85" y="35"/>
                    <a:pt x="85" y="35"/>
                  </a:cubicBezTo>
                  <a:lnTo>
                    <a:pt x="85" y="20"/>
                  </a:lnTo>
                  <a:close/>
                  <a:moveTo>
                    <a:pt x="85" y="42"/>
                  </a:moveTo>
                  <a:cubicBezTo>
                    <a:pt x="104" y="42"/>
                    <a:pt x="104" y="42"/>
                    <a:pt x="104" y="42"/>
                  </a:cubicBezTo>
                  <a:cubicBezTo>
                    <a:pt x="104" y="58"/>
                    <a:pt x="104" y="58"/>
                    <a:pt x="104" y="58"/>
                  </a:cubicBezTo>
                  <a:cubicBezTo>
                    <a:pt x="85" y="58"/>
                    <a:pt x="85" y="58"/>
                    <a:pt x="85" y="58"/>
                  </a:cubicBezTo>
                  <a:lnTo>
                    <a:pt x="85" y="42"/>
                  </a:lnTo>
                  <a:close/>
                  <a:moveTo>
                    <a:pt x="85" y="65"/>
                  </a:moveTo>
                  <a:cubicBezTo>
                    <a:pt x="104" y="65"/>
                    <a:pt x="104" y="65"/>
                    <a:pt x="104" y="65"/>
                  </a:cubicBezTo>
                  <a:cubicBezTo>
                    <a:pt x="104" y="80"/>
                    <a:pt x="104" y="80"/>
                    <a:pt x="104" y="80"/>
                  </a:cubicBezTo>
                  <a:cubicBezTo>
                    <a:pt x="85" y="80"/>
                    <a:pt x="85" y="80"/>
                    <a:pt x="85" y="80"/>
                  </a:cubicBezTo>
                  <a:lnTo>
                    <a:pt x="85" y="65"/>
                  </a:lnTo>
                  <a:close/>
                  <a:moveTo>
                    <a:pt x="59" y="20"/>
                  </a:moveTo>
                  <a:cubicBezTo>
                    <a:pt x="78" y="20"/>
                    <a:pt x="78" y="20"/>
                    <a:pt x="78" y="20"/>
                  </a:cubicBezTo>
                  <a:cubicBezTo>
                    <a:pt x="78" y="35"/>
                    <a:pt x="78" y="35"/>
                    <a:pt x="78" y="35"/>
                  </a:cubicBezTo>
                  <a:cubicBezTo>
                    <a:pt x="59" y="35"/>
                    <a:pt x="59" y="35"/>
                    <a:pt x="59" y="35"/>
                  </a:cubicBezTo>
                  <a:lnTo>
                    <a:pt x="59" y="20"/>
                  </a:lnTo>
                  <a:close/>
                  <a:moveTo>
                    <a:pt x="59" y="42"/>
                  </a:moveTo>
                  <a:cubicBezTo>
                    <a:pt x="78" y="42"/>
                    <a:pt x="78" y="42"/>
                    <a:pt x="78" y="42"/>
                  </a:cubicBezTo>
                  <a:cubicBezTo>
                    <a:pt x="78" y="58"/>
                    <a:pt x="78" y="58"/>
                    <a:pt x="78" y="58"/>
                  </a:cubicBezTo>
                  <a:cubicBezTo>
                    <a:pt x="59" y="58"/>
                    <a:pt x="59" y="58"/>
                    <a:pt x="59" y="58"/>
                  </a:cubicBezTo>
                  <a:lnTo>
                    <a:pt x="59" y="42"/>
                  </a:lnTo>
                  <a:close/>
                  <a:moveTo>
                    <a:pt x="59" y="65"/>
                  </a:moveTo>
                  <a:cubicBezTo>
                    <a:pt x="78" y="65"/>
                    <a:pt x="78" y="65"/>
                    <a:pt x="78" y="65"/>
                  </a:cubicBezTo>
                  <a:cubicBezTo>
                    <a:pt x="78" y="80"/>
                    <a:pt x="78" y="80"/>
                    <a:pt x="78" y="80"/>
                  </a:cubicBezTo>
                  <a:cubicBezTo>
                    <a:pt x="59" y="80"/>
                    <a:pt x="59" y="80"/>
                    <a:pt x="59" y="80"/>
                  </a:cubicBezTo>
                  <a:lnTo>
                    <a:pt x="59" y="65"/>
                  </a:lnTo>
                  <a:close/>
                  <a:moveTo>
                    <a:pt x="33" y="20"/>
                  </a:moveTo>
                  <a:cubicBezTo>
                    <a:pt x="52" y="20"/>
                    <a:pt x="52" y="20"/>
                    <a:pt x="52" y="20"/>
                  </a:cubicBezTo>
                  <a:cubicBezTo>
                    <a:pt x="52" y="35"/>
                    <a:pt x="52" y="35"/>
                    <a:pt x="52" y="35"/>
                  </a:cubicBezTo>
                  <a:cubicBezTo>
                    <a:pt x="33" y="35"/>
                    <a:pt x="33" y="35"/>
                    <a:pt x="33" y="35"/>
                  </a:cubicBezTo>
                  <a:lnTo>
                    <a:pt x="33" y="20"/>
                  </a:lnTo>
                  <a:close/>
                  <a:moveTo>
                    <a:pt x="33" y="42"/>
                  </a:moveTo>
                  <a:cubicBezTo>
                    <a:pt x="52" y="42"/>
                    <a:pt x="52" y="42"/>
                    <a:pt x="52" y="42"/>
                  </a:cubicBezTo>
                  <a:cubicBezTo>
                    <a:pt x="52" y="58"/>
                    <a:pt x="52" y="58"/>
                    <a:pt x="52" y="58"/>
                  </a:cubicBezTo>
                  <a:cubicBezTo>
                    <a:pt x="33" y="58"/>
                    <a:pt x="33" y="58"/>
                    <a:pt x="33" y="58"/>
                  </a:cubicBezTo>
                  <a:lnTo>
                    <a:pt x="33" y="42"/>
                  </a:lnTo>
                  <a:close/>
                  <a:moveTo>
                    <a:pt x="33" y="65"/>
                  </a:moveTo>
                  <a:cubicBezTo>
                    <a:pt x="52" y="65"/>
                    <a:pt x="52" y="65"/>
                    <a:pt x="52" y="65"/>
                  </a:cubicBezTo>
                  <a:cubicBezTo>
                    <a:pt x="52" y="80"/>
                    <a:pt x="52" y="80"/>
                    <a:pt x="52" y="80"/>
                  </a:cubicBezTo>
                  <a:cubicBezTo>
                    <a:pt x="35" y="80"/>
                    <a:pt x="35" y="80"/>
                    <a:pt x="35" y="80"/>
                  </a:cubicBezTo>
                  <a:cubicBezTo>
                    <a:pt x="35" y="79"/>
                    <a:pt x="34" y="77"/>
                    <a:pt x="33" y="74"/>
                  </a:cubicBezTo>
                  <a:lnTo>
                    <a:pt x="33" y="65"/>
                  </a:lnTo>
                  <a:close/>
                  <a:moveTo>
                    <a:pt x="26" y="58"/>
                  </a:moveTo>
                  <a:cubicBezTo>
                    <a:pt x="24" y="58"/>
                    <a:pt x="24" y="58"/>
                    <a:pt x="24" y="58"/>
                  </a:cubicBezTo>
                  <a:cubicBezTo>
                    <a:pt x="21" y="53"/>
                    <a:pt x="18" y="47"/>
                    <a:pt x="16" y="42"/>
                  </a:cubicBezTo>
                  <a:cubicBezTo>
                    <a:pt x="26" y="42"/>
                    <a:pt x="26" y="42"/>
                    <a:pt x="26" y="42"/>
                  </a:cubicBezTo>
                  <a:lnTo>
                    <a:pt x="26" y="58"/>
                  </a:lnTo>
                  <a:close/>
                  <a:moveTo>
                    <a:pt x="26" y="20"/>
                  </a:moveTo>
                  <a:cubicBezTo>
                    <a:pt x="26" y="35"/>
                    <a:pt x="26" y="35"/>
                    <a:pt x="26" y="35"/>
                  </a:cubicBezTo>
                  <a:cubicBezTo>
                    <a:pt x="12" y="35"/>
                    <a:pt x="12" y="35"/>
                    <a:pt x="12" y="35"/>
                  </a:cubicBezTo>
                  <a:cubicBezTo>
                    <a:pt x="10" y="31"/>
                    <a:pt x="9" y="28"/>
                    <a:pt x="8" y="28"/>
                  </a:cubicBezTo>
                  <a:cubicBezTo>
                    <a:pt x="8" y="27"/>
                    <a:pt x="8" y="23"/>
                    <a:pt x="8" y="20"/>
                  </a:cubicBezTo>
                  <a:lnTo>
                    <a:pt x="26" y="2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nvGrpSpPr>
          <p:cNvPr id="7188" name="Group 20"/>
          <p:cNvGrpSpPr/>
          <p:nvPr/>
        </p:nvGrpSpPr>
        <p:grpSpPr bwMode="auto">
          <a:xfrm>
            <a:off x="7962900" y="4378325"/>
            <a:ext cx="1441450" cy="1441450"/>
            <a:chOff x="0" y="0"/>
            <a:chExt cx="1440000" cy="1440000"/>
          </a:xfrm>
        </p:grpSpPr>
        <p:sp>
          <p:nvSpPr>
            <p:cNvPr id="5159" name="矩形 12"/>
            <p:cNvSpPr>
              <a:spLocks noChangeArrowheads="1"/>
            </p:cNvSpPr>
            <p:nvPr/>
          </p:nvSpPr>
          <p:spPr bwMode="auto">
            <a:xfrm>
              <a:off x="0" y="0"/>
              <a:ext cx="1440000" cy="1440000"/>
            </a:xfrm>
            <a:prstGeom prst="rect">
              <a:avLst/>
            </a:prstGeom>
            <a:solidFill>
              <a:srgbClr val="28AE60"/>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60" name="Group 22"/>
            <p:cNvGrpSpPr/>
            <p:nvPr/>
          </p:nvGrpSpPr>
          <p:grpSpPr bwMode="auto">
            <a:xfrm>
              <a:off x="429614" y="500598"/>
              <a:ext cx="580772" cy="438805"/>
              <a:chOff x="0" y="0"/>
              <a:chExt cx="500063" cy="377825"/>
            </a:xfrm>
          </p:grpSpPr>
          <p:sp>
            <p:nvSpPr>
              <p:cNvPr id="5161" name="Freeform 8"/>
              <p:cNvSpPr>
                <a:spLocks noEditPoints="1" noChangeArrowheads="1"/>
              </p:cNvSpPr>
              <p:nvPr/>
            </p:nvSpPr>
            <p:spPr bwMode="auto">
              <a:xfrm>
                <a:off x="0" y="0"/>
                <a:ext cx="500063" cy="377825"/>
              </a:xfrm>
              <a:custGeom>
                <a:avLst/>
                <a:gdLst>
                  <a:gd name="T0" fmla="*/ 500063 w 133"/>
                  <a:gd name="T1" fmla="*/ 329194 h 101"/>
                  <a:gd name="T2" fmla="*/ 451185 w 133"/>
                  <a:gd name="T3" fmla="*/ 26186 h 101"/>
                  <a:gd name="T4" fmla="*/ 409826 w 133"/>
                  <a:gd name="T5" fmla="*/ 7482 h 101"/>
                  <a:gd name="T6" fmla="*/ 387267 w 133"/>
                  <a:gd name="T7" fmla="*/ 0 h 101"/>
                  <a:gd name="T8" fmla="*/ 379747 w 133"/>
                  <a:gd name="T9" fmla="*/ 26186 h 101"/>
                  <a:gd name="T10" fmla="*/ 353428 w 133"/>
                  <a:gd name="T11" fmla="*/ 7482 h 101"/>
                  <a:gd name="T12" fmla="*/ 327109 w 133"/>
                  <a:gd name="T13" fmla="*/ 0 h 101"/>
                  <a:gd name="T14" fmla="*/ 319589 w 133"/>
                  <a:gd name="T15" fmla="*/ 26186 h 101"/>
                  <a:gd name="T16" fmla="*/ 293270 w 133"/>
                  <a:gd name="T17" fmla="*/ 7482 h 101"/>
                  <a:gd name="T18" fmla="*/ 266951 w 133"/>
                  <a:gd name="T19" fmla="*/ 0 h 101"/>
                  <a:gd name="T20" fmla="*/ 259431 w 133"/>
                  <a:gd name="T21" fmla="*/ 26186 h 101"/>
                  <a:gd name="T22" fmla="*/ 233112 w 133"/>
                  <a:gd name="T23" fmla="*/ 7482 h 101"/>
                  <a:gd name="T24" fmla="*/ 206793 w 133"/>
                  <a:gd name="T25" fmla="*/ 0 h 101"/>
                  <a:gd name="T26" fmla="*/ 203033 w 133"/>
                  <a:gd name="T27" fmla="*/ 26186 h 101"/>
                  <a:gd name="T28" fmla="*/ 172954 w 133"/>
                  <a:gd name="T29" fmla="*/ 7482 h 101"/>
                  <a:gd name="T30" fmla="*/ 146635 w 133"/>
                  <a:gd name="T31" fmla="*/ 0 h 101"/>
                  <a:gd name="T32" fmla="*/ 142875 w 133"/>
                  <a:gd name="T33" fmla="*/ 26186 h 101"/>
                  <a:gd name="T34" fmla="*/ 112796 w 133"/>
                  <a:gd name="T35" fmla="*/ 7482 h 101"/>
                  <a:gd name="T36" fmla="*/ 90237 w 133"/>
                  <a:gd name="T37" fmla="*/ 0 h 101"/>
                  <a:gd name="T38" fmla="*/ 82717 w 133"/>
                  <a:gd name="T39" fmla="*/ 26186 h 101"/>
                  <a:gd name="T40" fmla="*/ 0 w 133"/>
                  <a:gd name="T41" fmla="*/ 74817 h 101"/>
                  <a:gd name="T42" fmla="*/ 48878 w 133"/>
                  <a:gd name="T43" fmla="*/ 377825 h 101"/>
                  <a:gd name="T44" fmla="*/ 30079 w 133"/>
                  <a:gd name="T45" fmla="*/ 329194 h 101"/>
                  <a:gd name="T46" fmla="*/ 48878 w 133"/>
                  <a:gd name="T47" fmla="*/ 56113 h 101"/>
                  <a:gd name="T48" fmla="*/ 82717 w 133"/>
                  <a:gd name="T49" fmla="*/ 74817 h 101"/>
                  <a:gd name="T50" fmla="*/ 109036 w 133"/>
                  <a:gd name="T51" fmla="*/ 82299 h 101"/>
                  <a:gd name="T52" fmla="*/ 112796 w 133"/>
                  <a:gd name="T53" fmla="*/ 56113 h 101"/>
                  <a:gd name="T54" fmla="*/ 142875 w 133"/>
                  <a:gd name="T55" fmla="*/ 74817 h 101"/>
                  <a:gd name="T56" fmla="*/ 165434 w 133"/>
                  <a:gd name="T57" fmla="*/ 82299 h 101"/>
                  <a:gd name="T58" fmla="*/ 172954 w 133"/>
                  <a:gd name="T59" fmla="*/ 56113 h 101"/>
                  <a:gd name="T60" fmla="*/ 203033 w 133"/>
                  <a:gd name="T61" fmla="*/ 74817 h 101"/>
                  <a:gd name="T62" fmla="*/ 225592 w 133"/>
                  <a:gd name="T63" fmla="*/ 82299 h 101"/>
                  <a:gd name="T64" fmla="*/ 233112 w 133"/>
                  <a:gd name="T65" fmla="*/ 56113 h 101"/>
                  <a:gd name="T66" fmla="*/ 259431 w 133"/>
                  <a:gd name="T67" fmla="*/ 74817 h 101"/>
                  <a:gd name="T68" fmla="*/ 285750 w 133"/>
                  <a:gd name="T69" fmla="*/ 82299 h 101"/>
                  <a:gd name="T70" fmla="*/ 293270 w 133"/>
                  <a:gd name="T71" fmla="*/ 56113 h 101"/>
                  <a:gd name="T72" fmla="*/ 319589 w 133"/>
                  <a:gd name="T73" fmla="*/ 74817 h 101"/>
                  <a:gd name="T74" fmla="*/ 345908 w 133"/>
                  <a:gd name="T75" fmla="*/ 82299 h 101"/>
                  <a:gd name="T76" fmla="*/ 353428 w 133"/>
                  <a:gd name="T77" fmla="*/ 56113 h 101"/>
                  <a:gd name="T78" fmla="*/ 379747 w 133"/>
                  <a:gd name="T79" fmla="*/ 74817 h 101"/>
                  <a:gd name="T80" fmla="*/ 406066 w 133"/>
                  <a:gd name="T81" fmla="*/ 82299 h 101"/>
                  <a:gd name="T82" fmla="*/ 409826 w 133"/>
                  <a:gd name="T83" fmla="*/ 56113 h 101"/>
                  <a:gd name="T84" fmla="*/ 469984 w 133"/>
                  <a:gd name="T85" fmla="*/ 74817 h 101"/>
                  <a:gd name="T86" fmla="*/ 451185 w 133"/>
                  <a:gd name="T87" fmla="*/ 347898 h 101"/>
                  <a:gd name="T88" fmla="*/ 30079 w 133"/>
                  <a:gd name="T89" fmla="*/ 329194 h 1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3"/>
                  <a:gd name="T136" fmla="*/ 0 h 101"/>
                  <a:gd name="T137" fmla="*/ 133 w 133"/>
                  <a:gd name="T138" fmla="*/ 101 h 1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3" h="101">
                    <a:moveTo>
                      <a:pt x="120" y="101"/>
                    </a:moveTo>
                    <a:cubicBezTo>
                      <a:pt x="127" y="101"/>
                      <a:pt x="133" y="95"/>
                      <a:pt x="133" y="88"/>
                    </a:cubicBezTo>
                    <a:cubicBezTo>
                      <a:pt x="133" y="20"/>
                      <a:pt x="133" y="20"/>
                      <a:pt x="133" y="20"/>
                    </a:cubicBezTo>
                    <a:cubicBezTo>
                      <a:pt x="133" y="13"/>
                      <a:pt x="127" y="7"/>
                      <a:pt x="120" y="7"/>
                    </a:cubicBezTo>
                    <a:cubicBezTo>
                      <a:pt x="109" y="7"/>
                      <a:pt x="109" y="7"/>
                      <a:pt x="109" y="7"/>
                    </a:cubicBezTo>
                    <a:cubicBezTo>
                      <a:pt x="109" y="2"/>
                      <a:pt x="109" y="2"/>
                      <a:pt x="109" y="2"/>
                    </a:cubicBezTo>
                    <a:cubicBezTo>
                      <a:pt x="109" y="1"/>
                      <a:pt x="109" y="0"/>
                      <a:pt x="108" y="0"/>
                    </a:cubicBezTo>
                    <a:cubicBezTo>
                      <a:pt x="103" y="0"/>
                      <a:pt x="103" y="0"/>
                      <a:pt x="103" y="0"/>
                    </a:cubicBezTo>
                    <a:cubicBezTo>
                      <a:pt x="102" y="0"/>
                      <a:pt x="101" y="1"/>
                      <a:pt x="101" y="2"/>
                    </a:cubicBezTo>
                    <a:cubicBezTo>
                      <a:pt x="101" y="7"/>
                      <a:pt x="101" y="7"/>
                      <a:pt x="101" y="7"/>
                    </a:cubicBezTo>
                    <a:cubicBezTo>
                      <a:pt x="94" y="7"/>
                      <a:pt x="94" y="7"/>
                      <a:pt x="94" y="7"/>
                    </a:cubicBezTo>
                    <a:cubicBezTo>
                      <a:pt x="94" y="2"/>
                      <a:pt x="94" y="2"/>
                      <a:pt x="94" y="2"/>
                    </a:cubicBezTo>
                    <a:cubicBezTo>
                      <a:pt x="94" y="1"/>
                      <a:pt x="93" y="0"/>
                      <a:pt x="92" y="0"/>
                    </a:cubicBezTo>
                    <a:cubicBezTo>
                      <a:pt x="87" y="0"/>
                      <a:pt x="87" y="0"/>
                      <a:pt x="87" y="0"/>
                    </a:cubicBezTo>
                    <a:cubicBezTo>
                      <a:pt x="86" y="0"/>
                      <a:pt x="85" y="1"/>
                      <a:pt x="85" y="2"/>
                    </a:cubicBezTo>
                    <a:cubicBezTo>
                      <a:pt x="85" y="7"/>
                      <a:pt x="85" y="7"/>
                      <a:pt x="85" y="7"/>
                    </a:cubicBezTo>
                    <a:cubicBezTo>
                      <a:pt x="78" y="7"/>
                      <a:pt x="78" y="7"/>
                      <a:pt x="78" y="7"/>
                    </a:cubicBezTo>
                    <a:cubicBezTo>
                      <a:pt x="78" y="2"/>
                      <a:pt x="78" y="2"/>
                      <a:pt x="78" y="2"/>
                    </a:cubicBezTo>
                    <a:cubicBezTo>
                      <a:pt x="78" y="1"/>
                      <a:pt x="77" y="0"/>
                      <a:pt x="76" y="0"/>
                    </a:cubicBezTo>
                    <a:cubicBezTo>
                      <a:pt x="71" y="0"/>
                      <a:pt x="71" y="0"/>
                      <a:pt x="71" y="0"/>
                    </a:cubicBezTo>
                    <a:cubicBezTo>
                      <a:pt x="70" y="0"/>
                      <a:pt x="69" y="1"/>
                      <a:pt x="69" y="2"/>
                    </a:cubicBezTo>
                    <a:cubicBezTo>
                      <a:pt x="69" y="7"/>
                      <a:pt x="69" y="7"/>
                      <a:pt x="69" y="7"/>
                    </a:cubicBezTo>
                    <a:cubicBezTo>
                      <a:pt x="62" y="7"/>
                      <a:pt x="62" y="7"/>
                      <a:pt x="62" y="7"/>
                    </a:cubicBezTo>
                    <a:cubicBezTo>
                      <a:pt x="62" y="2"/>
                      <a:pt x="62" y="2"/>
                      <a:pt x="62" y="2"/>
                    </a:cubicBezTo>
                    <a:cubicBezTo>
                      <a:pt x="62" y="1"/>
                      <a:pt x="61" y="0"/>
                      <a:pt x="60" y="0"/>
                    </a:cubicBezTo>
                    <a:cubicBezTo>
                      <a:pt x="55" y="0"/>
                      <a:pt x="55" y="0"/>
                      <a:pt x="55" y="0"/>
                    </a:cubicBezTo>
                    <a:cubicBezTo>
                      <a:pt x="54" y="0"/>
                      <a:pt x="54" y="1"/>
                      <a:pt x="54" y="2"/>
                    </a:cubicBezTo>
                    <a:cubicBezTo>
                      <a:pt x="54" y="7"/>
                      <a:pt x="54" y="7"/>
                      <a:pt x="54" y="7"/>
                    </a:cubicBezTo>
                    <a:cubicBezTo>
                      <a:pt x="46" y="7"/>
                      <a:pt x="46" y="7"/>
                      <a:pt x="46" y="7"/>
                    </a:cubicBezTo>
                    <a:cubicBezTo>
                      <a:pt x="46" y="2"/>
                      <a:pt x="46" y="2"/>
                      <a:pt x="46" y="2"/>
                    </a:cubicBezTo>
                    <a:cubicBezTo>
                      <a:pt x="46" y="1"/>
                      <a:pt x="45" y="0"/>
                      <a:pt x="44" y="0"/>
                    </a:cubicBezTo>
                    <a:cubicBezTo>
                      <a:pt x="39" y="0"/>
                      <a:pt x="39" y="0"/>
                      <a:pt x="39" y="0"/>
                    </a:cubicBezTo>
                    <a:cubicBezTo>
                      <a:pt x="38" y="0"/>
                      <a:pt x="38" y="1"/>
                      <a:pt x="38" y="2"/>
                    </a:cubicBezTo>
                    <a:cubicBezTo>
                      <a:pt x="38" y="7"/>
                      <a:pt x="38" y="7"/>
                      <a:pt x="38" y="7"/>
                    </a:cubicBezTo>
                    <a:cubicBezTo>
                      <a:pt x="30" y="7"/>
                      <a:pt x="30" y="7"/>
                      <a:pt x="30" y="7"/>
                    </a:cubicBezTo>
                    <a:cubicBezTo>
                      <a:pt x="30" y="2"/>
                      <a:pt x="30" y="2"/>
                      <a:pt x="30" y="2"/>
                    </a:cubicBezTo>
                    <a:cubicBezTo>
                      <a:pt x="30" y="1"/>
                      <a:pt x="30" y="0"/>
                      <a:pt x="29" y="0"/>
                    </a:cubicBezTo>
                    <a:cubicBezTo>
                      <a:pt x="24" y="0"/>
                      <a:pt x="24" y="0"/>
                      <a:pt x="24" y="0"/>
                    </a:cubicBezTo>
                    <a:cubicBezTo>
                      <a:pt x="23" y="0"/>
                      <a:pt x="22" y="1"/>
                      <a:pt x="22" y="2"/>
                    </a:cubicBezTo>
                    <a:cubicBezTo>
                      <a:pt x="22" y="7"/>
                      <a:pt x="22" y="7"/>
                      <a:pt x="22" y="7"/>
                    </a:cubicBezTo>
                    <a:cubicBezTo>
                      <a:pt x="13" y="7"/>
                      <a:pt x="13" y="7"/>
                      <a:pt x="13" y="7"/>
                    </a:cubicBezTo>
                    <a:cubicBezTo>
                      <a:pt x="6" y="7"/>
                      <a:pt x="0" y="13"/>
                      <a:pt x="0" y="20"/>
                    </a:cubicBezTo>
                    <a:cubicBezTo>
                      <a:pt x="0" y="88"/>
                      <a:pt x="0" y="88"/>
                      <a:pt x="0" y="88"/>
                    </a:cubicBezTo>
                    <a:cubicBezTo>
                      <a:pt x="0" y="95"/>
                      <a:pt x="6" y="101"/>
                      <a:pt x="13" y="101"/>
                    </a:cubicBezTo>
                    <a:lnTo>
                      <a:pt x="120" y="101"/>
                    </a:lnTo>
                    <a:close/>
                    <a:moveTo>
                      <a:pt x="8" y="88"/>
                    </a:moveTo>
                    <a:cubicBezTo>
                      <a:pt x="8" y="20"/>
                      <a:pt x="8" y="20"/>
                      <a:pt x="8" y="20"/>
                    </a:cubicBezTo>
                    <a:cubicBezTo>
                      <a:pt x="8" y="18"/>
                      <a:pt x="11" y="15"/>
                      <a:pt x="13" y="15"/>
                    </a:cubicBezTo>
                    <a:cubicBezTo>
                      <a:pt x="22" y="15"/>
                      <a:pt x="22" y="15"/>
                      <a:pt x="22" y="15"/>
                    </a:cubicBezTo>
                    <a:cubicBezTo>
                      <a:pt x="22" y="20"/>
                      <a:pt x="22" y="20"/>
                      <a:pt x="22" y="20"/>
                    </a:cubicBezTo>
                    <a:cubicBezTo>
                      <a:pt x="22" y="21"/>
                      <a:pt x="23" y="22"/>
                      <a:pt x="24" y="22"/>
                    </a:cubicBezTo>
                    <a:cubicBezTo>
                      <a:pt x="29" y="22"/>
                      <a:pt x="29" y="22"/>
                      <a:pt x="29" y="22"/>
                    </a:cubicBezTo>
                    <a:cubicBezTo>
                      <a:pt x="30" y="22"/>
                      <a:pt x="30" y="21"/>
                      <a:pt x="30" y="20"/>
                    </a:cubicBezTo>
                    <a:cubicBezTo>
                      <a:pt x="30" y="15"/>
                      <a:pt x="30" y="15"/>
                      <a:pt x="30" y="15"/>
                    </a:cubicBezTo>
                    <a:cubicBezTo>
                      <a:pt x="38" y="15"/>
                      <a:pt x="38" y="15"/>
                      <a:pt x="38" y="15"/>
                    </a:cubicBezTo>
                    <a:cubicBezTo>
                      <a:pt x="38" y="20"/>
                      <a:pt x="38" y="20"/>
                      <a:pt x="38" y="20"/>
                    </a:cubicBezTo>
                    <a:cubicBezTo>
                      <a:pt x="38" y="21"/>
                      <a:pt x="38" y="22"/>
                      <a:pt x="39" y="22"/>
                    </a:cubicBezTo>
                    <a:cubicBezTo>
                      <a:pt x="44" y="22"/>
                      <a:pt x="44" y="22"/>
                      <a:pt x="44" y="22"/>
                    </a:cubicBezTo>
                    <a:cubicBezTo>
                      <a:pt x="45" y="22"/>
                      <a:pt x="46" y="21"/>
                      <a:pt x="46" y="20"/>
                    </a:cubicBezTo>
                    <a:cubicBezTo>
                      <a:pt x="46" y="15"/>
                      <a:pt x="46" y="15"/>
                      <a:pt x="46" y="15"/>
                    </a:cubicBezTo>
                    <a:cubicBezTo>
                      <a:pt x="54" y="15"/>
                      <a:pt x="54" y="15"/>
                      <a:pt x="54" y="15"/>
                    </a:cubicBezTo>
                    <a:cubicBezTo>
                      <a:pt x="54" y="20"/>
                      <a:pt x="54" y="20"/>
                      <a:pt x="54" y="20"/>
                    </a:cubicBezTo>
                    <a:cubicBezTo>
                      <a:pt x="54" y="21"/>
                      <a:pt x="54" y="22"/>
                      <a:pt x="55" y="22"/>
                    </a:cubicBezTo>
                    <a:cubicBezTo>
                      <a:pt x="60" y="22"/>
                      <a:pt x="60" y="22"/>
                      <a:pt x="60" y="22"/>
                    </a:cubicBezTo>
                    <a:cubicBezTo>
                      <a:pt x="61" y="22"/>
                      <a:pt x="62" y="21"/>
                      <a:pt x="62" y="20"/>
                    </a:cubicBezTo>
                    <a:cubicBezTo>
                      <a:pt x="62" y="15"/>
                      <a:pt x="62" y="15"/>
                      <a:pt x="62" y="15"/>
                    </a:cubicBezTo>
                    <a:cubicBezTo>
                      <a:pt x="69" y="15"/>
                      <a:pt x="69" y="15"/>
                      <a:pt x="69" y="15"/>
                    </a:cubicBezTo>
                    <a:cubicBezTo>
                      <a:pt x="69" y="20"/>
                      <a:pt x="69" y="20"/>
                      <a:pt x="69" y="20"/>
                    </a:cubicBezTo>
                    <a:cubicBezTo>
                      <a:pt x="69" y="21"/>
                      <a:pt x="70" y="22"/>
                      <a:pt x="71" y="22"/>
                    </a:cubicBezTo>
                    <a:cubicBezTo>
                      <a:pt x="76" y="22"/>
                      <a:pt x="76" y="22"/>
                      <a:pt x="76" y="22"/>
                    </a:cubicBezTo>
                    <a:cubicBezTo>
                      <a:pt x="77" y="22"/>
                      <a:pt x="78" y="21"/>
                      <a:pt x="78" y="20"/>
                    </a:cubicBezTo>
                    <a:cubicBezTo>
                      <a:pt x="78" y="15"/>
                      <a:pt x="78" y="15"/>
                      <a:pt x="78" y="15"/>
                    </a:cubicBezTo>
                    <a:cubicBezTo>
                      <a:pt x="85" y="15"/>
                      <a:pt x="85" y="15"/>
                      <a:pt x="85" y="15"/>
                    </a:cubicBezTo>
                    <a:cubicBezTo>
                      <a:pt x="85" y="20"/>
                      <a:pt x="85" y="20"/>
                      <a:pt x="85" y="20"/>
                    </a:cubicBezTo>
                    <a:cubicBezTo>
                      <a:pt x="85" y="21"/>
                      <a:pt x="86" y="22"/>
                      <a:pt x="87" y="22"/>
                    </a:cubicBezTo>
                    <a:cubicBezTo>
                      <a:pt x="92" y="22"/>
                      <a:pt x="92" y="22"/>
                      <a:pt x="92" y="22"/>
                    </a:cubicBezTo>
                    <a:cubicBezTo>
                      <a:pt x="93" y="22"/>
                      <a:pt x="94" y="21"/>
                      <a:pt x="94" y="20"/>
                    </a:cubicBezTo>
                    <a:cubicBezTo>
                      <a:pt x="94" y="15"/>
                      <a:pt x="94" y="15"/>
                      <a:pt x="94" y="15"/>
                    </a:cubicBezTo>
                    <a:cubicBezTo>
                      <a:pt x="101" y="15"/>
                      <a:pt x="101" y="15"/>
                      <a:pt x="101" y="15"/>
                    </a:cubicBezTo>
                    <a:cubicBezTo>
                      <a:pt x="101" y="20"/>
                      <a:pt x="101" y="20"/>
                      <a:pt x="101" y="20"/>
                    </a:cubicBezTo>
                    <a:cubicBezTo>
                      <a:pt x="101" y="21"/>
                      <a:pt x="102" y="22"/>
                      <a:pt x="103" y="22"/>
                    </a:cubicBezTo>
                    <a:cubicBezTo>
                      <a:pt x="108" y="22"/>
                      <a:pt x="108" y="22"/>
                      <a:pt x="108" y="22"/>
                    </a:cubicBezTo>
                    <a:cubicBezTo>
                      <a:pt x="109" y="22"/>
                      <a:pt x="109" y="21"/>
                      <a:pt x="109" y="20"/>
                    </a:cubicBezTo>
                    <a:cubicBezTo>
                      <a:pt x="109" y="15"/>
                      <a:pt x="109" y="15"/>
                      <a:pt x="109" y="15"/>
                    </a:cubicBezTo>
                    <a:cubicBezTo>
                      <a:pt x="120" y="15"/>
                      <a:pt x="120" y="15"/>
                      <a:pt x="120" y="15"/>
                    </a:cubicBezTo>
                    <a:cubicBezTo>
                      <a:pt x="123" y="15"/>
                      <a:pt x="125" y="18"/>
                      <a:pt x="125" y="20"/>
                    </a:cubicBezTo>
                    <a:cubicBezTo>
                      <a:pt x="125" y="88"/>
                      <a:pt x="125" y="88"/>
                      <a:pt x="125" y="88"/>
                    </a:cubicBezTo>
                    <a:cubicBezTo>
                      <a:pt x="125" y="91"/>
                      <a:pt x="123" y="93"/>
                      <a:pt x="120" y="93"/>
                    </a:cubicBezTo>
                    <a:cubicBezTo>
                      <a:pt x="13" y="93"/>
                      <a:pt x="13" y="93"/>
                      <a:pt x="13" y="93"/>
                    </a:cubicBezTo>
                    <a:cubicBezTo>
                      <a:pt x="11" y="93"/>
                      <a:pt x="8" y="91"/>
                      <a:pt x="8" y="8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2" name="Freeform 9"/>
              <p:cNvSpPr>
                <a:spLocks noChangeArrowheads="1"/>
              </p:cNvSpPr>
              <p:nvPr/>
            </p:nvSpPr>
            <p:spPr bwMode="auto">
              <a:xfrm>
                <a:off x="52388" y="119063"/>
                <a:ext cx="87313" cy="82550"/>
              </a:xfrm>
              <a:custGeom>
                <a:avLst/>
                <a:gdLst>
                  <a:gd name="T0" fmla="*/ 15185 w 23"/>
                  <a:gd name="T1" fmla="*/ 82550 h 22"/>
                  <a:gd name="T2" fmla="*/ 72128 w 23"/>
                  <a:gd name="T3" fmla="*/ 82550 h 22"/>
                  <a:gd name="T4" fmla="*/ 87313 w 23"/>
                  <a:gd name="T5" fmla="*/ 67541 h 22"/>
                  <a:gd name="T6" fmla="*/ 87313 w 23"/>
                  <a:gd name="T7" fmla="*/ 15009 h 22"/>
                  <a:gd name="T8" fmla="*/ 72128 w 23"/>
                  <a:gd name="T9" fmla="*/ 0 h 22"/>
                  <a:gd name="T10" fmla="*/ 15185 w 23"/>
                  <a:gd name="T11" fmla="*/ 0 h 22"/>
                  <a:gd name="T12" fmla="*/ 0 w 23"/>
                  <a:gd name="T13" fmla="*/ 15009 h 22"/>
                  <a:gd name="T14" fmla="*/ 0 w 23"/>
                  <a:gd name="T15" fmla="*/ 67541 h 22"/>
                  <a:gd name="T16" fmla="*/ 15185 w 23"/>
                  <a:gd name="T17" fmla="*/ 82550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2"/>
                  <a:gd name="T29" fmla="*/ 23 w 23"/>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2">
                    <a:moveTo>
                      <a:pt x="4" y="22"/>
                    </a:moveTo>
                    <a:cubicBezTo>
                      <a:pt x="19" y="22"/>
                      <a:pt x="19" y="22"/>
                      <a:pt x="19" y="22"/>
                    </a:cubicBezTo>
                    <a:cubicBezTo>
                      <a:pt x="21" y="22"/>
                      <a:pt x="23" y="20"/>
                      <a:pt x="23" y="18"/>
                    </a:cubicBezTo>
                    <a:cubicBezTo>
                      <a:pt x="23" y="4"/>
                      <a:pt x="23" y="4"/>
                      <a:pt x="23" y="4"/>
                    </a:cubicBezTo>
                    <a:cubicBezTo>
                      <a:pt x="23" y="2"/>
                      <a:pt x="21" y="0"/>
                      <a:pt x="19" y="0"/>
                    </a:cubicBezTo>
                    <a:cubicBezTo>
                      <a:pt x="4" y="0"/>
                      <a:pt x="4" y="0"/>
                      <a:pt x="4" y="0"/>
                    </a:cubicBezTo>
                    <a:cubicBezTo>
                      <a:pt x="2" y="0"/>
                      <a:pt x="0" y="2"/>
                      <a:pt x="0" y="4"/>
                    </a:cubicBezTo>
                    <a:cubicBezTo>
                      <a:pt x="0" y="18"/>
                      <a:pt x="0" y="18"/>
                      <a:pt x="0" y="18"/>
                    </a:cubicBezTo>
                    <a:cubicBezTo>
                      <a:pt x="0" y="20"/>
                      <a:pt x="2" y="22"/>
                      <a:pt x="4" y="2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3" name="Freeform 10"/>
              <p:cNvSpPr>
                <a:spLocks noChangeArrowheads="1"/>
              </p:cNvSpPr>
              <p:nvPr/>
            </p:nvSpPr>
            <p:spPr bwMode="auto">
              <a:xfrm>
                <a:off x="161925" y="119063"/>
                <a:ext cx="55563" cy="52388"/>
              </a:xfrm>
              <a:custGeom>
                <a:avLst/>
                <a:gdLst>
                  <a:gd name="T0" fmla="*/ 7408 w 15"/>
                  <a:gd name="T1" fmla="*/ 52388 h 14"/>
                  <a:gd name="T2" fmla="*/ 44450 w 15"/>
                  <a:gd name="T3" fmla="*/ 52388 h 14"/>
                  <a:gd name="T4" fmla="*/ 55563 w 15"/>
                  <a:gd name="T5" fmla="*/ 44904 h 14"/>
                  <a:gd name="T6" fmla="*/ 55563 w 15"/>
                  <a:gd name="T7" fmla="*/ 7484 h 14"/>
                  <a:gd name="T8" fmla="*/ 44450 w 15"/>
                  <a:gd name="T9" fmla="*/ 0 h 14"/>
                  <a:gd name="T10" fmla="*/ 7408 w 15"/>
                  <a:gd name="T11" fmla="*/ 0 h 14"/>
                  <a:gd name="T12" fmla="*/ 0 w 15"/>
                  <a:gd name="T13" fmla="*/ 7484 h 14"/>
                  <a:gd name="T14" fmla="*/ 0 w 15"/>
                  <a:gd name="T15" fmla="*/ 44904 h 14"/>
                  <a:gd name="T16" fmla="*/ 7408 w 15"/>
                  <a:gd name="T17" fmla="*/ 5238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2" y="14"/>
                    </a:moveTo>
                    <a:cubicBezTo>
                      <a:pt x="12" y="14"/>
                      <a:pt x="12" y="14"/>
                      <a:pt x="12" y="14"/>
                    </a:cubicBezTo>
                    <a:cubicBezTo>
                      <a:pt x="13" y="14"/>
                      <a:pt x="15" y="13"/>
                      <a:pt x="15" y="12"/>
                    </a:cubicBezTo>
                    <a:cubicBezTo>
                      <a:pt x="15" y="2"/>
                      <a:pt x="15" y="2"/>
                      <a:pt x="15" y="2"/>
                    </a:cubicBezTo>
                    <a:cubicBezTo>
                      <a:pt x="15"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4" name="Freeform 11"/>
              <p:cNvSpPr>
                <a:spLocks noChangeArrowheads="1"/>
              </p:cNvSpPr>
              <p:nvPr/>
            </p:nvSpPr>
            <p:spPr bwMode="auto">
              <a:xfrm>
                <a:off x="236538" y="119063"/>
                <a:ext cx="52388" cy="52388"/>
              </a:xfrm>
              <a:custGeom>
                <a:avLst/>
                <a:gdLst>
                  <a:gd name="T0" fmla="*/ 7484 w 14"/>
                  <a:gd name="T1" fmla="*/ 52388 h 14"/>
                  <a:gd name="T2" fmla="*/ 44904 w 14"/>
                  <a:gd name="T3" fmla="*/ 52388 h 14"/>
                  <a:gd name="T4" fmla="*/ 52388 w 14"/>
                  <a:gd name="T5" fmla="*/ 44904 h 14"/>
                  <a:gd name="T6" fmla="*/ 52388 w 14"/>
                  <a:gd name="T7" fmla="*/ 7484 h 14"/>
                  <a:gd name="T8" fmla="*/ 44904 w 14"/>
                  <a:gd name="T9" fmla="*/ 0 h 14"/>
                  <a:gd name="T10" fmla="*/ 7484 w 14"/>
                  <a:gd name="T11" fmla="*/ 0 h 14"/>
                  <a:gd name="T12" fmla="*/ 0 w 14"/>
                  <a:gd name="T13" fmla="*/ 7484 h 14"/>
                  <a:gd name="T14" fmla="*/ 0 w 14"/>
                  <a:gd name="T15" fmla="*/ 44904 h 14"/>
                  <a:gd name="T16" fmla="*/ 7484 w 14"/>
                  <a:gd name="T17" fmla="*/ 5238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5" name="Freeform 12"/>
              <p:cNvSpPr>
                <a:spLocks noChangeArrowheads="1"/>
              </p:cNvSpPr>
              <p:nvPr/>
            </p:nvSpPr>
            <p:spPr bwMode="auto">
              <a:xfrm>
                <a:off x="311150" y="119063"/>
                <a:ext cx="53975" cy="52388"/>
              </a:xfrm>
              <a:custGeom>
                <a:avLst/>
                <a:gdLst>
                  <a:gd name="T0" fmla="*/ 7711 w 14"/>
                  <a:gd name="T1" fmla="*/ 52388 h 14"/>
                  <a:gd name="T2" fmla="*/ 46264 w 14"/>
                  <a:gd name="T3" fmla="*/ 52388 h 14"/>
                  <a:gd name="T4" fmla="*/ 53975 w 14"/>
                  <a:gd name="T5" fmla="*/ 44904 h 14"/>
                  <a:gd name="T6" fmla="*/ 53975 w 14"/>
                  <a:gd name="T7" fmla="*/ 7484 h 14"/>
                  <a:gd name="T8" fmla="*/ 46264 w 14"/>
                  <a:gd name="T9" fmla="*/ 0 h 14"/>
                  <a:gd name="T10" fmla="*/ 7711 w 14"/>
                  <a:gd name="T11" fmla="*/ 0 h 14"/>
                  <a:gd name="T12" fmla="*/ 0 w 14"/>
                  <a:gd name="T13" fmla="*/ 7484 h 14"/>
                  <a:gd name="T14" fmla="*/ 0 w 14"/>
                  <a:gd name="T15" fmla="*/ 44904 h 14"/>
                  <a:gd name="T16" fmla="*/ 7711 w 14"/>
                  <a:gd name="T17" fmla="*/ 5238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6" name="Freeform 13"/>
              <p:cNvSpPr>
                <a:spLocks noChangeArrowheads="1"/>
              </p:cNvSpPr>
              <p:nvPr/>
            </p:nvSpPr>
            <p:spPr bwMode="auto">
              <a:xfrm>
                <a:off x="387350" y="119063"/>
                <a:ext cx="52388" cy="52388"/>
              </a:xfrm>
              <a:custGeom>
                <a:avLst/>
                <a:gdLst>
                  <a:gd name="T0" fmla="*/ 7484 w 14"/>
                  <a:gd name="T1" fmla="*/ 52388 h 14"/>
                  <a:gd name="T2" fmla="*/ 44904 w 14"/>
                  <a:gd name="T3" fmla="*/ 52388 h 14"/>
                  <a:gd name="T4" fmla="*/ 52388 w 14"/>
                  <a:gd name="T5" fmla="*/ 44904 h 14"/>
                  <a:gd name="T6" fmla="*/ 52388 w 14"/>
                  <a:gd name="T7" fmla="*/ 7484 h 14"/>
                  <a:gd name="T8" fmla="*/ 44904 w 14"/>
                  <a:gd name="T9" fmla="*/ 0 h 14"/>
                  <a:gd name="T10" fmla="*/ 7484 w 14"/>
                  <a:gd name="T11" fmla="*/ 0 h 14"/>
                  <a:gd name="T12" fmla="*/ 0 w 14"/>
                  <a:gd name="T13" fmla="*/ 7484 h 14"/>
                  <a:gd name="T14" fmla="*/ 0 w 14"/>
                  <a:gd name="T15" fmla="*/ 44904 h 14"/>
                  <a:gd name="T16" fmla="*/ 7484 w 14"/>
                  <a:gd name="T17" fmla="*/ 52388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7" name="Freeform 14"/>
              <p:cNvSpPr>
                <a:spLocks noChangeArrowheads="1"/>
              </p:cNvSpPr>
              <p:nvPr/>
            </p:nvSpPr>
            <p:spPr bwMode="auto">
              <a:xfrm>
                <a:off x="161925" y="190500"/>
                <a:ext cx="55563" cy="57150"/>
              </a:xfrm>
              <a:custGeom>
                <a:avLst/>
                <a:gdLst>
                  <a:gd name="T0" fmla="*/ 7408 w 15"/>
                  <a:gd name="T1" fmla="*/ 57150 h 15"/>
                  <a:gd name="T2" fmla="*/ 44450 w 15"/>
                  <a:gd name="T3" fmla="*/ 57150 h 15"/>
                  <a:gd name="T4" fmla="*/ 55563 w 15"/>
                  <a:gd name="T5" fmla="*/ 45720 h 15"/>
                  <a:gd name="T6" fmla="*/ 55563 w 15"/>
                  <a:gd name="T7" fmla="*/ 11430 h 15"/>
                  <a:gd name="T8" fmla="*/ 44450 w 15"/>
                  <a:gd name="T9" fmla="*/ 0 h 15"/>
                  <a:gd name="T10" fmla="*/ 7408 w 15"/>
                  <a:gd name="T11" fmla="*/ 0 h 15"/>
                  <a:gd name="T12" fmla="*/ 0 w 15"/>
                  <a:gd name="T13" fmla="*/ 11430 h 15"/>
                  <a:gd name="T14" fmla="*/ 0 w 15"/>
                  <a:gd name="T15" fmla="*/ 45720 h 15"/>
                  <a:gd name="T16" fmla="*/ 7408 w 15"/>
                  <a:gd name="T17" fmla="*/ 5715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2" y="15"/>
                    </a:moveTo>
                    <a:cubicBezTo>
                      <a:pt x="12" y="15"/>
                      <a:pt x="12" y="15"/>
                      <a:pt x="12" y="15"/>
                    </a:cubicBezTo>
                    <a:cubicBezTo>
                      <a:pt x="13" y="15"/>
                      <a:pt x="15" y="14"/>
                      <a:pt x="15" y="12"/>
                    </a:cubicBezTo>
                    <a:cubicBezTo>
                      <a:pt x="15" y="3"/>
                      <a:pt x="15" y="3"/>
                      <a:pt x="15" y="3"/>
                    </a:cubicBezTo>
                    <a:cubicBezTo>
                      <a:pt x="15" y="1"/>
                      <a:pt x="13" y="0"/>
                      <a:pt x="12" y="0"/>
                    </a:cubicBezTo>
                    <a:cubicBezTo>
                      <a:pt x="2" y="0"/>
                      <a:pt x="2" y="0"/>
                      <a:pt x="2" y="0"/>
                    </a:cubicBezTo>
                    <a:cubicBezTo>
                      <a:pt x="1" y="0"/>
                      <a:pt x="0" y="1"/>
                      <a:pt x="0" y="3"/>
                    </a:cubicBezTo>
                    <a:cubicBezTo>
                      <a:pt x="0" y="12"/>
                      <a:pt x="0" y="12"/>
                      <a:pt x="0" y="12"/>
                    </a:cubicBezTo>
                    <a:cubicBezTo>
                      <a:pt x="0" y="14"/>
                      <a:pt x="1" y="15"/>
                      <a:pt x="2" y="15"/>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8" name="Freeform 15"/>
              <p:cNvSpPr>
                <a:spLocks noChangeArrowheads="1"/>
              </p:cNvSpPr>
              <p:nvPr/>
            </p:nvSpPr>
            <p:spPr bwMode="auto">
              <a:xfrm>
                <a:off x="236538" y="190500"/>
                <a:ext cx="52388" cy="57150"/>
              </a:xfrm>
              <a:custGeom>
                <a:avLst/>
                <a:gdLst>
                  <a:gd name="T0" fmla="*/ 7484 w 14"/>
                  <a:gd name="T1" fmla="*/ 57150 h 15"/>
                  <a:gd name="T2" fmla="*/ 44904 w 14"/>
                  <a:gd name="T3" fmla="*/ 57150 h 15"/>
                  <a:gd name="T4" fmla="*/ 52388 w 14"/>
                  <a:gd name="T5" fmla="*/ 45720 h 15"/>
                  <a:gd name="T6" fmla="*/ 52388 w 14"/>
                  <a:gd name="T7" fmla="*/ 11430 h 15"/>
                  <a:gd name="T8" fmla="*/ 44904 w 14"/>
                  <a:gd name="T9" fmla="*/ 0 h 15"/>
                  <a:gd name="T10" fmla="*/ 7484 w 14"/>
                  <a:gd name="T11" fmla="*/ 0 h 15"/>
                  <a:gd name="T12" fmla="*/ 0 w 14"/>
                  <a:gd name="T13" fmla="*/ 11430 h 15"/>
                  <a:gd name="T14" fmla="*/ 0 w 14"/>
                  <a:gd name="T15" fmla="*/ 45720 h 15"/>
                  <a:gd name="T16" fmla="*/ 7484 w 14"/>
                  <a:gd name="T17" fmla="*/ 5715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2" y="15"/>
                    </a:moveTo>
                    <a:cubicBezTo>
                      <a:pt x="12" y="15"/>
                      <a:pt x="12" y="15"/>
                      <a:pt x="12" y="15"/>
                    </a:cubicBezTo>
                    <a:cubicBezTo>
                      <a:pt x="13" y="15"/>
                      <a:pt x="14" y="14"/>
                      <a:pt x="14" y="12"/>
                    </a:cubicBezTo>
                    <a:cubicBezTo>
                      <a:pt x="14" y="3"/>
                      <a:pt x="14" y="3"/>
                      <a:pt x="14" y="3"/>
                    </a:cubicBezTo>
                    <a:cubicBezTo>
                      <a:pt x="14" y="1"/>
                      <a:pt x="13" y="0"/>
                      <a:pt x="12" y="0"/>
                    </a:cubicBezTo>
                    <a:cubicBezTo>
                      <a:pt x="2" y="0"/>
                      <a:pt x="2" y="0"/>
                      <a:pt x="2" y="0"/>
                    </a:cubicBezTo>
                    <a:cubicBezTo>
                      <a:pt x="1" y="0"/>
                      <a:pt x="0" y="1"/>
                      <a:pt x="0" y="3"/>
                    </a:cubicBezTo>
                    <a:cubicBezTo>
                      <a:pt x="0" y="12"/>
                      <a:pt x="0" y="12"/>
                      <a:pt x="0" y="12"/>
                    </a:cubicBezTo>
                    <a:cubicBezTo>
                      <a:pt x="0" y="14"/>
                      <a:pt x="1" y="15"/>
                      <a:pt x="2" y="15"/>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69" name="Freeform 16"/>
              <p:cNvSpPr>
                <a:spLocks noChangeArrowheads="1"/>
              </p:cNvSpPr>
              <p:nvPr/>
            </p:nvSpPr>
            <p:spPr bwMode="auto">
              <a:xfrm>
                <a:off x="311150" y="190500"/>
                <a:ext cx="53975" cy="57150"/>
              </a:xfrm>
              <a:custGeom>
                <a:avLst/>
                <a:gdLst>
                  <a:gd name="T0" fmla="*/ 7711 w 14"/>
                  <a:gd name="T1" fmla="*/ 57150 h 15"/>
                  <a:gd name="T2" fmla="*/ 46264 w 14"/>
                  <a:gd name="T3" fmla="*/ 57150 h 15"/>
                  <a:gd name="T4" fmla="*/ 53975 w 14"/>
                  <a:gd name="T5" fmla="*/ 45720 h 15"/>
                  <a:gd name="T6" fmla="*/ 53975 w 14"/>
                  <a:gd name="T7" fmla="*/ 11430 h 15"/>
                  <a:gd name="T8" fmla="*/ 46264 w 14"/>
                  <a:gd name="T9" fmla="*/ 0 h 15"/>
                  <a:gd name="T10" fmla="*/ 7711 w 14"/>
                  <a:gd name="T11" fmla="*/ 0 h 15"/>
                  <a:gd name="T12" fmla="*/ 0 w 14"/>
                  <a:gd name="T13" fmla="*/ 11430 h 15"/>
                  <a:gd name="T14" fmla="*/ 0 w 14"/>
                  <a:gd name="T15" fmla="*/ 45720 h 15"/>
                  <a:gd name="T16" fmla="*/ 7711 w 14"/>
                  <a:gd name="T17" fmla="*/ 5715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2" y="15"/>
                    </a:moveTo>
                    <a:cubicBezTo>
                      <a:pt x="12" y="15"/>
                      <a:pt x="12" y="15"/>
                      <a:pt x="12" y="15"/>
                    </a:cubicBezTo>
                    <a:cubicBezTo>
                      <a:pt x="13" y="15"/>
                      <a:pt x="14" y="14"/>
                      <a:pt x="14" y="12"/>
                    </a:cubicBezTo>
                    <a:cubicBezTo>
                      <a:pt x="14" y="3"/>
                      <a:pt x="14" y="3"/>
                      <a:pt x="14" y="3"/>
                    </a:cubicBezTo>
                    <a:cubicBezTo>
                      <a:pt x="14" y="1"/>
                      <a:pt x="13" y="0"/>
                      <a:pt x="12" y="0"/>
                    </a:cubicBezTo>
                    <a:cubicBezTo>
                      <a:pt x="2" y="0"/>
                      <a:pt x="2" y="0"/>
                      <a:pt x="2" y="0"/>
                    </a:cubicBezTo>
                    <a:cubicBezTo>
                      <a:pt x="1" y="0"/>
                      <a:pt x="0" y="1"/>
                      <a:pt x="0" y="3"/>
                    </a:cubicBezTo>
                    <a:cubicBezTo>
                      <a:pt x="0" y="12"/>
                      <a:pt x="0" y="12"/>
                      <a:pt x="0" y="12"/>
                    </a:cubicBezTo>
                    <a:cubicBezTo>
                      <a:pt x="0" y="14"/>
                      <a:pt x="1" y="15"/>
                      <a:pt x="2" y="15"/>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70" name="Freeform 17"/>
              <p:cNvSpPr>
                <a:spLocks noChangeArrowheads="1"/>
              </p:cNvSpPr>
              <p:nvPr/>
            </p:nvSpPr>
            <p:spPr bwMode="auto">
              <a:xfrm>
                <a:off x="387350" y="190500"/>
                <a:ext cx="52388" cy="57150"/>
              </a:xfrm>
              <a:custGeom>
                <a:avLst/>
                <a:gdLst>
                  <a:gd name="T0" fmla="*/ 7484 w 14"/>
                  <a:gd name="T1" fmla="*/ 57150 h 15"/>
                  <a:gd name="T2" fmla="*/ 44904 w 14"/>
                  <a:gd name="T3" fmla="*/ 57150 h 15"/>
                  <a:gd name="T4" fmla="*/ 52388 w 14"/>
                  <a:gd name="T5" fmla="*/ 45720 h 15"/>
                  <a:gd name="T6" fmla="*/ 52388 w 14"/>
                  <a:gd name="T7" fmla="*/ 11430 h 15"/>
                  <a:gd name="T8" fmla="*/ 44904 w 14"/>
                  <a:gd name="T9" fmla="*/ 0 h 15"/>
                  <a:gd name="T10" fmla="*/ 7484 w 14"/>
                  <a:gd name="T11" fmla="*/ 0 h 15"/>
                  <a:gd name="T12" fmla="*/ 0 w 14"/>
                  <a:gd name="T13" fmla="*/ 11430 h 15"/>
                  <a:gd name="T14" fmla="*/ 0 w 14"/>
                  <a:gd name="T15" fmla="*/ 45720 h 15"/>
                  <a:gd name="T16" fmla="*/ 7484 w 14"/>
                  <a:gd name="T17" fmla="*/ 5715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2" y="15"/>
                    </a:moveTo>
                    <a:cubicBezTo>
                      <a:pt x="12" y="15"/>
                      <a:pt x="12" y="15"/>
                      <a:pt x="12" y="15"/>
                    </a:cubicBezTo>
                    <a:cubicBezTo>
                      <a:pt x="13" y="15"/>
                      <a:pt x="14" y="14"/>
                      <a:pt x="14" y="12"/>
                    </a:cubicBezTo>
                    <a:cubicBezTo>
                      <a:pt x="14" y="3"/>
                      <a:pt x="14" y="3"/>
                      <a:pt x="14" y="3"/>
                    </a:cubicBezTo>
                    <a:cubicBezTo>
                      <a:pt x="14" y="1"/>
                      <a:pt x="13" y="0"/>
                      <a:pt x="12" y="0"/>
                    </a:cubicBezTo>
                    <a:cubicBezTo>
                      <a:pt x="2" y="0"/>
                      <a:pt x="2" y="0"/>
                      <a:pt x="2" y="0"/>
                    </a:cubicBezTo>
                    <a:cubicBezTo>
                      <a:pt x="1" y="0"/>
                      <a:pt x="0" y="1"/>
                      <a:pt x="0" y="3"/>
                    </a:cubicBezTo>
                    <a:cubicBezTo>
                      <a:pt x="0" y="12"/>
                      <a:pt x="0" y="12"/>
                      <a:pt x="0" y="12"/>
                    </a:cubicBezTo>
                    <a:cubicBezTo>
                      <a:pt x="0" y="14"/>
                      <a:pt x="1" y="15"/>
                      <a:pt x="2" y="15"/>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71" name="Freeform 18"/>
              <p:cNvSpPr>
                <a:spLocks noChangeArrowheads="1"/>
              </p:cNvSpPr>
              <p:nvPr/>
            </p:nvSpPr>
            <p:spPr bwMode="auto">
              <a:xfrm>
                <a:off x="161925" y="265113"/>
                <a:ext cx="55563" cy="53975"/>
              </a:xfrm>
              <a:custGeom>
                <a:avLst/>
                <a:gdLst>
                  <a:gd name="T0" fmla="*/ 7408 w 15"/>
                  <a:gd name="T1" fmla="*/ 53975 h 14"/>
                  <a:gd name="T2" fmla="*/ 44450 w 15"/>
                  <a:gd name="T3" fmla="*/ 53975 h 14"/>
                  <a:gd name="T4" fmla="*/ 55563 w 15"/>
                  <a:gd name="T5" fmla="*/ 46264 h 14"/>
                  <a:gd name="T6" fmla="*/ 55563 w 15"/>
                  <a:gd name="T7" fmla="*/ 7711 h 14"/>
                  <a:gd name="T8" fmla="*/ 44450 w 15"/>
                  <a:gd name="T9" fmla="*/ 0 h 14"/>
                  <a:gd name="T10" fmla="*/ 7408 w 15"/>
                  <a:gd name="T11" fmla="*/ 0 h 14"/>
                  <a:gd name="T12" fmla="*/ 0 w 15"/>
                  <a:gd name="T13" fmla="*/ 7711 h 14"/>
                  <a:gd name="T14" fmla="*/ 0 w 15"/>
                  <a:gd name="T15" fmla="*/ 46264 h 14"/>
                  <a:gd name="T16" fmla="*/ 7408 w 15"/>
                  <a:gd name="T17" fmla="*/ 539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2" y="14"/>
                    </a:moveTo>
                    <a:cubicBezTo>
                      <a:pt x="12" y="14"/>
                      <a:pt x="12" y="14"/>
                      <a:pt x="12" y="14"/>
                    </a:cubicBezTo>
                    <a:cubicBezTo>
                      <a:pt x="13" y="14"/>
                      <a:pt x="15" y="13"/>
                      <a:pt x="15" y="12"/>
                    </a:cubicBezTo>
                    <a:cubicBezTo>
                      <a:pt x="15" y="2"/>
                      <a:pt x="15" y="2"/>
                      <a:pt x="15" y="2"/>
                    </a:cubicBezTo>
                    <a:cubicBezTo>
                      <a:pt x="15"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72" name="Freeform 19"/>
              <p:cNvSpPr>
                <a:spLocks noChangeArrowheads="1"/>
              </p:cNvSpPr>
              <p:nvPr/>
            </p:nvSpPr>
            <p:spPr bwMode="auto">
              <a:xfrm>
                <a:off x="236538" y="265113"/>
                <a:ext cx="52388" cy="53975"/>
              </a:xfrm>
              <a:custGeom>
                <a:avLst/>
                <a:gdLst>
                  <a:gd name="T0" fmla="*/ 7484 w 14"/>
                  <a:gd name="T1" fmla="*/ 53975 h 14"/>
                  <a:gd name="T2" fmla="*/ 44904 w 14"/>
                  <a:gd name="T3" fmla="*/ 53975 h 14"/>
                  <a:gd name="T4" fmla="*/ 52388 w 14"/>
                  <a:gd name="T5" fmla="*/ 46264 h 14"/>
                  <a:gd name="T6" fmla="*/ 52388 w 14"/>
                  <a:gd name="T7" fmla="*/ 7711 h 14"/>
                  <a:gd name="T8" fmla="*/ 44904 w 14"/>
                  <a:gd name="T9" fmla="*/ 0 h 14"/>
                  <a:gd name="T10" fmla="*/ 7484 w 14"/>
                  <a:gd name="T11" fmla="*/ 0 h 14"/>
                  <a:gd name="T12" fmla="*/ 0 w 14"/>
                  <a:gd name="T13" fmla="*/ 7711 h 14"/>
                  <a:gd name="T14" fmla="*/ 0 w 14"/>
                  <a:gd name="T15" fmla="*/ 46264 h 14"/>
                  <a:gd name="T16" fmla="*/ 7484 w 14"/>
                  <a:gd name="T17" fmla="*/ 539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73" name="Freeform 20"/>
              <p:cNvSpPr>
                <a:spLocks noChangeArrowheads="1"/>
              </p:cNvSpPr>
              <p:nvPr/>
            </p:nvSpPr>
            <p:spPr bwMode="auto">
              <a:xfrm>
                <a:off x="311150" y="265113"/>
                <a:ext cx="53975" cy="53975"/>
              </a:xfrm>
              <a:custGeom>
                <a:avLst/>
                <a:gdLst>
                  <a:gd name="T0" fmla="*/ 7711 w 14"/>
                  <a:gd name="T1" fmla="*/ 53975 h 14"/>
                  <a:gd name="T2" fmla="*/ 46264 w 14"/>
                  <a:gd name="T3" fmla="*/ 53975 h 14"/>
                  <a:gd name="T4" fmla="*/ 53975 w 14"/>
                  <a:gd name="T5" fmla="*/ 46264 h 14"/>
                  <a:gd name="T6" fmla="*/ 53975 w 14"/>
                  <a:gd name="T7" fmla="*/ 7711 h 14"/>
                  <a:gd name="T8" fmla="*/ 46264 w 14"/>
                  <a:gd name="T9" fmla="*/ 0 h 14"/>
                  <a:gd name="T10" fmla="*/ 7711 w 14"/>
                  <a:gd name="T11" fmla="*/ 0 h 14"/>
                  <a:gd name="T12" fmla="*/ 0 w 14"/>
                  <a:gd name="T13" fmla="*/ 7711 h 14"/>
                  <a:gd name="T14" fmla="*/ 0 w 14"/>
                  <a:gd name="T15" fmla="*/ 46264 h 14"/>
                  <a:gd name="T16" fmla="*/ 7711 w 14"/>
                  <a:gd name="T17" fmla="*/ 539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74" name="Freeform 21"/>
              <p:cNvSpPr>
                <a:spLocks noChangeArrowheads="1"/>
              </p:cNvSpPr>
              <p:nvPr/>
            </p:nvSpPr>
            <p:spPr bwMode="auto">
              <a:xfrm>
                <a:off x="387350" y="265113"/>
                <a:ext cx="52388" cy="53975"/>
              </a:xfrm>
              <a:custGeom>
                <a:avLst/>
                <a:gdLst>
                  <a:gd name="T0" fmla="*/ 7484 w 14"/>
                  <a:gd name="T1" fmla="*/ 53975 h 14"/>
                  <a:gd name="T2" fmla="*/ 44904 w 14"/>
                  <a:gd name="T3" fmla="*/ 53975 h 14"/>
                  <a:gd name="T4" fmla="*/ 52388 w 14"/>
                  <a:gd name="T5" fmla="*/ 46264 h 14"/>
                  <a:gd name="T6" fmla="*/ 52388 w 14"/>
                  <a:gd name="T7" fmla="*/ 7711 h 14"/>
                  <a:gd name="T8" fmla="*/ 44904 w 14"/>
                  <a:gd name="T9" fmla="*/ 0 h 14"/>
                  <a:gd name="T10" fmla="*/ 7484 w 14"/>
                  <a:gd name="T11" fmla="*/ 0 h 14"/>
                  <a:gd name="T12" fmla="*/ 0 w 14"/>
                  <a:gd name="T13" fmla="*/ 7711 h 14"/>
                  <a:gd name="T14" fmla="*/ 0 w 14"/>
                  <a:gd name="T15" fmla="*/ 46264 h 14"/>
                  <a:gd name="T16" fmla="*/ 7484 w 14"/>
                  <a:gd name="T17" fmla="*/ 53975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4"/>
                  <a:gd name="T29" fmla="*/ 14 w 14"/>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4">
                    <a:moveTo>
                      <a:pt x="2" y="14"/>
                    </a:moveTo>
                    <a:cubicBezTo>
                      <a:pt x="12" y="14"/>
                      <a:pt x="12" y="14"/>
                      <a:pt x="12" y="14"/>
                    </a:cubicBezTo>
                    <a:cubicBezTo>
                      <a:pt x="13" y="14"/>
                      <a:pt x="14" y="13"/>
                      <a:pt x="14" y="12"/>
                    </a:cubicBezTo>
                    <a:cubicBezTo>
                      <a:pt x="14" y="2"/>
                      <a:pt x="14" y="2"/>
                      <a:pt x="14" y="2"/>
                    </a:cubicBezTo>
                    <a:cubicBezTo>
                      <a:pt x="14" y="1"/>
                      <a:pt x="13" y="0"/>
                      <a:pt x="12"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grpSp>
        <p:nvGrpSpPr>
          <p:cNvPr id="7205" name="Group 37"/>
          <p:cNvGrpSpPr/>
          <p:nvPr/>
        </p:nvGrpSpPr>
        <p:grpSpPr bwMode="auto">
          <a:xfrm>
            <a:off x="7961313" y="1509713"/>
            <a:ext cx="1439862" cy="1439862"/>
            <a:chOff x="0" y="0"/>
            <a:chExt cx="1440000" cy="1440000"/>
          </a:xfrm>
        </p:grpSpPr>
        <p:sp>
          <p:nvSpPr>
            <p:cNvPr id="5154" name="矩形 10"/>
            <p:cNvSpPr>
              <a:spLocks noChangeArrowheads="1"/>
            </p:cNvSpPr>
            <p:nvPr/>
          </p:nvSpPr>
          <p:spPr bwMode="auto">
            <a:xfrm>
              <a:off x="0" y="0"/>
              <a:ext cx="1440000" cy="1440000"/>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55" name="Group 39"/>
            <p:cNvGrpSpPr/>
            <p:nvPr/>
          </p:nvGrpSpPr>
          <p:grpSpPr bwMode="auto">
            <a:xfrm>
              <a:off x="417630" y="448051"/>
              <a:ext cx="604740" cy="543898"/>
              <a:chOff x="0" y="0"/>
              <a:chExt cx="520700" cy="468313"/>
            </a:xfrm>
          </p:grpSpPr>
          <p:sp>
            <p:nvSpPr>
              <p:cNvPr id="5156" name="Freeform 22"/>
              <p:cNvSpPr>
                <a:spLocks noEditPoints="1" noChangeArrowheads="1"/>
              </p:cNvSpPr>
              <p:nvPr/>
            </p:nvSpPr>
            <p:spPr bwMode="auto">
              <a:xfrm>
                <a:off x="0" y="0"/>
                <a:ext cx="520700" cy="468313"/>
              </a:xfrm>
              <a:custGeom>
                <a:avLst/>
                <a:gdLst>
                  <a:gd name="T0" fmla="*/ 29968 w 139"/>
                  <a:gd name="T1" fmla="*/ 468313 h 125"/>
                  <a:gd name="T2" fmla="*/ 408319 w 139"/>
                  <a:gd name="T3" fmla="*/ 468313 h 125"/>
                  <a:gd name="T4" fmla="*/ 438287 w 139"/>
                  <a:gd name="T5" fmla="*/ 438341 h 125"/>
                  <a:gd name="T6" fmla="*/ 438287 w 139"/>
                  <a:gd name="T7" fmla="*/ 303467 h 125"/>
                  <a:gd name="T8" fmla="*/ 490732 w 139"/>
                  <a:gd name="T9" fmla="*/ 303467 h 125"/>
                  <a:gd name="T10" fmla="*/ 520700 w 139"/>
                  <a:gd name="T11" fmla="*/ 273495 h 125"/>
                  <a:gd name="T12" fmla="*/ 520700 w 139"/>
                  <a:gd name="T13" fmla="*/ 29972 h 125"/>
                  <a:gd name="T14" fmla="*/ 490732 w 139"/>
                  <a:gd name="T15" fmla="*/ 0 h 125"/>
                  <a:gd name="T16" fmla="*/ 112381 w 139"/>
                  <a:gd name="T17" fmla="*/ 0 h 125"/>
                  <a:gd name="T18" fmla="*/ 82413 w 139"/>
                  <a:gd name="T19" fmla="*/ 29972 h 125"/>
                  <a:gd name="T20" fmla="*/ 82413 w 139"/>
                  <a:gd name="T21" fmla="*/ 164846 h 125"/>
                  <a:gd name="T22" fmla="*/ 29968 w 139"/>
                  <a:gd name="T23" fmla="*/ 164846 h 125"/>
                  <a:gd name="T24" fmla="*/ 0 w 139"/>
                  <a:gd name="T25" fmla="*/ 194818 h 125"/>
                  <a:gd name="T26" fmla="*/ 0 w 139"/>
                  <a:gd name="T27" fmla="*/ 438341 h 125"/>
                  <a:gd name="T28" fmla="*/ 29968 w 139"/>
                  <a:gd name="T29" fmla="*/ 468313 h 125"/>
                  <a:gd name="T30" fmla="*/ 408319 w 139"/>
                  <a:gd name="T31" fmla="*/ 198565 h 125"/>
                  <a:gd name="T32" fmla="*/ 408319 w 139"/>
                  <a:gd name="T33" fmla="*/ 434594 h 125"/>
                  <a:gd name="T34" fmla="*/ 33714 w 139"/>
                  <a:gd name="T35" fmla="*/ 434594 h 125"/>
                  <a:gd name="T36" fmla="*/ 33714 w 139"/>
                  <a:gd name="T37" fmla="*/ 198565 h 125"/>
                  <a:gd name="T38" fmla="*/ 408319 w 139"/>
                  <a:gd name="T39" fmla="*/ 198565 h 125"/>
                  <a:gd name="T40" fmla="*/ 490732 w 139"/>
                  <a:gd name="T41" fmla="*/ 71184 h 125"/>
                  <a:gd name="T42" fmla="*/ 116127 w 139"/>
                  <a:gd name="T43" fmla="*/ 71184 h 125"/>
                  <a:gd name="T44" fmla="*/ 116127 w 139"/>
                  <a:gd name="T45" fmla="*/ 33719 h 125"/>
                  <a:gd name="T46" fmla="*/ 490732 w 139"/>
                  <a:gd name="T47" fmla="*/ 33719 h 125"/>
                  <a:gd name="T48" fmla="*/ 490732 w 139"/>
                  <a:gd name="T49" fmla="*/ 71184 h 125"/>
                  <a:gd name="T50" fmla="*/ 116127 w 139"/>
                  <a:gd name="T51" fmla="*/ 116142 h 125"/>
                  <a:gd name="T52" fmla="*/ 490732 w 139"/>
                  <a:gd name="T53" fmla="*/ 116142 h 125"/>
                  <a:gd name="T54" fmla="*/ 490732 w 139"/>
                  <a:gd name="T55" fmla="*/ 269748 h 125"/>
                  <a:gd name="T56" fmla="*/ 438287 w 139"/>
                  <a:gd name="T57" fmla="*/ 269748 h 125"/>
                  <a:gd name="T58" fmla="*/ 438287 w 139"/>
                  <a:gd name="T59" fmla="*/ 194818 h 125"/>
                  <a:gd name="T60" fmla="*/ 408319 w 139"/>
                  <a:gd name="T61" fmla="*/ 164846 h 125"/>
                  <a:gd name="T62" fmla="*/ 116127 w 139"/>
                  <a:gd name="T63" fmla="*/ 164846 h 125"/>
                  <a:gd name="T64" fmla="*/ 116127 w 139"/>
                  <a:gd name="T65" fmla="*/ 116142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25"/>
                  <a:gd name="T101" fmla="*/ 139 w 139"/>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25">
                    <a:moveTo>
                      <a:pt x="8" y="125"/>
                    </a:moveTo>
                    <a:cubicBezTo>
                      <a:pt x="109" y="125"/>
                      <a:pt x="109" y="125"/>
                      <a:pt x="109" y="125"/>
                    </a:cubicBezTo>
                    <a:cubicBezTo>
                      <a:pt x="114" y="125"/>
                      <a:pt x="117" y="121"/>
                      <a:pt x="117" y="117"/>
                    </a:cubicBezTo>
                    <a:cubicBezTo>
                      <a:pt x="117" y="81"/>
                      <a:pt x="117" y="81"/>
                      <a:pt x="117" y="81"/>
                    </a:cubicBezTo>
                    <a:cubicBezTo>
                      <a:pt x="131" y="81"/>
                      <a:pt x="131" y="81"/>
                      <a:pt x="131" y="81"/>
                    </a:cubicBezTo>
                    <a:cubicBezTo>
                      <a:pt x="136" y="81"/>
                      <a:pt x="139" y="77"/>
                      <a:pt x="139" y="73"/>
                    </a:cubicBezTo>
                    <a:cubicBezTo>
                      <a:pt x="139" y="8"/>
                      <a:pt x="139" y="8"/>
                      <a:pt x="139" y="8"/>
                    </a:cubicBezTo>
                    <a:cubicBezTo>
                      <a:pt x="139" y="3"/>
                      <a:pt x="136" y="0"/>
                      <a:pt x="131" y="0"/>
                    </a:cubicBezTo>
                    <a:cubicBezTo>
                      <a:pt x="30" y="0"/>
                      <a:pt x="30" y="0"/>
                      <a:pt x="30" y="0"/>
                    </a:cubicBezTo>
                    <a:cubicBezTo>
                      <a:pt x="26" y="0"/>
                      <a:pt x="22" y="3"/>
                      <a:pt x="22" y="8"/>
                    </a:cubicBezTo>
                    <a:cubicBezTo>
                      <a:pt x="22" y="44"/>
                      <a:pt x="22" y="44"/>
                      <a:pt x="22" y="44"/>
                    </a:cubicBezTo>
                    <a:cubicBezTo>
                      <a:pt x="8" y="44"/>
                      <a:pt x="8" y="44"/>
                      <a:pt x="8" y="44"/>
                    </a:cubicBezTo>
                    <a:cubicBezTo>
                      <a:pt x="4" y="44"/>
                      <a:pt x="0" y="48"/>
                      <a:pt x="0" y="52"/>
                    </a:cubicBezTo>
                    <a:cubicBezTo>
                      <a:pt x="0" y="117"/>
                      <a:pt x="0" y="117"/>
                      <a:pt x="0" y="117"/>
                    </a:cubicBezTo>
                    <a:cubicBezTo>
                      <a:pt x="0" y="121"/>
                      <a:pt x="4" y="125"/>
                      <a:pt x="8" y="125"/>
                    </a:cubicBezTo>
                    <a:close/>
                    <a:moveTo>
                      <a:pt x="109" y="53"/>
                    </a:moveTo>
                    <a:cubicBezTo>
                      <a:pt x="109" y="116"/>
                      <a:pt x="109" y="116"/>
                      <a:pt x="109" y="116"/>
                    </a:cubicBezTo>
                    <a:cubicBezTo>
                      <a:pt x="9" y="116"/>
                      <a:pt x="9" y="116"/>
                      <a:pt x="9" y="116"/>
                    </a:cubicBezTo>
                    <a:cubicBezTo>
                      <a:pt x="9" y="53"/>
                      <a:pt x="9" y="53"/>
                      <a:pt x="9" y="53"/>
                    </a:cubicBezTo>
                    <a:lnTo>
                      <a:pt x="109" y="53"/>
                    </a:lnTo>
                    <a:close/>
                    <a:moveTo>
                      <a:pt x="131" y="19"/>
                    </a:moveTo>
                    <a:cubicBezTo>
                      <a:pt x="31" y="19"/>
                      <a:pt x="31" y="19"/>
                      <a:pt x="31" y="19"/>
                    </a:cubicBezTo>
                    <a:cubicBezTo>
                      <a:pt x="31" y="9"/>
                      <a:pt x="31" y="9"/>
                      <a:pt x="31" y="9"/>
                    </a:cubicBezTo>
                    <a:cubicBezTo>
                      <a:pt x="131" y="9"/>
                      <a:pt x="131" y="9"/>
                      <a:pt x="131" y="9"/>
                    </a:cubicBezTo>
                    <a:lnTo>
                      <a:pt x="131" y="19"/>
                    </a:lnTo>
                    <a:close/>
                    <a:moveTo>
                      <a:pt x="31" y="31"/>
                    </a:moveTo>
                    <a:cubicBezTo>
                      <a:pt x="131" y="31"/>
                      <a:pt x="131" y="31"/>
                      <a:pt x="131" y="31"/>
                    </a:cubicBezTo>
                    <a:cubicBezTo>
                      <a:pt x="131" y="72"/>
                      <a:pt x="131" y="72"/>
                      <a:pt x="131" y="72"/>
                    </a:cubicBezTo>
                    <a:cubicBezTo>
                      <a:pt x="117" y="72"/>
                      <a:pt x="117" y="72"/>
                      <a:pt x="117" y="72"/>
                    </a:cubicBezTo>
                    <a:cubicBezTo>
                      <a:pt x="117" y="52"/>
                      <a:pt x="117" y="52"/>
                      <a:pt x="117" y="52"/>
                    </a:cubicBezTo>
                    <a:cubicBezTo>
                      <a:pt x="117" y="48"/>
                      <a:pt x="114" y="44"/>
                      <a:pt x="109" y="44"/>
                    </a:cubicBezTo>
                    <a:cubicBezTo>
                      <a:pt x="31" y="44"/>
                      <a:pt x="31" y="44"/>
                      <a:pt x="31" y="44"/>
                    </a:cubicBezTo>
                    <a:lnTo>
                      <a:pt x="31" y="3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7" name="Freeform 23"/>
              <p:cNvSpPr>
                <a:spLocks noChangeArrowheads="1"/>
              </p:cNvSpPr>
              <p:nvPr/>
            </p:nvSpPr>
            <p:spPr bwMode="auto">
              <a:xfrm>
                <a:off x="269875" y="322263"/>
                <a:ext cx="107950" cy="90488"/>
              </a:xfrm>
              <a:custGeom>
                <a:avLst/>
                <a:gdLst>
                  <a:gd name="T0" fmla="*/ 100505 w 29"/>
                  <a:gd name="T1" fmla="*/ 0 h 24"/>
                  <a:gd name="T2" fmla="*/ 7445 w 29"/>
                  <a:gd name="T3" fmla="*/ 0 h 24"/>
                  <a:gd name="T4" fmla="*/ 0 w 29"/>
                  <a:gd name="T5" fmla="*/ 7541 h 24"/>
                  <a:gd name="T6" fmla="*/ 0 w 29"/>
                  <a:gd name="T7" fmla="*/ 82947 h 24"/>
                  <a:gd name="T8" fmla="*/ 7445 w 29"/>
                  <a:gd name="T9" fmla="*/ 90488 h 24"/>
                  <a:gd name="T10" fmla="*/ 100505 w 29"/>
                  <a:gd name="T11" fmla="*/ 90488 h 24"/>
                  <a:gd name="T12" fmla="*/ 107950 w 29"/>
                  <a:gd name="T13" fmla="*/ 82947 h 24"/>
                  <a:gd name="T14" fmla="*/ 107950 w 29"/>
                  <a:gd name="T15" fmla="*/ 7541 h 24"/>
                  <a:gd name="T16" fmla="*/ 100505 w 29"/>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24"/>
                  <a:gd name="T29" fmla="*/ 29 w 29"/>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24">
                    <a:moveTo>
                      <a:pt x="27" y="0"/>
                    </a:moveTo>
                    <a:cubicBezTo>
                      <a:pt x="2" y="0"/>
                      <a:pt x="2" y="0"/>
                      <a:pt x="2" y="0"/>
                    </a:cubicBezTo>
                    <a:cubicBezTo>
                      <a:pt x="1" y="0"/>
                      <a:pt x="0" y="1"/>
                      <a:pt x="0" y="2"/>
                    </a:cubicBezTo>
                    <a:cubicBezTo>
                      <a:pt x="0" y="22"/>
                      <a:pt x="0" y="22"/>
                      <a:pt x="0" y="22"/>
                    </a:cubicBezTo>
                    <a:cubicBezTo>
                      <a:pt x="0" y="23"/>
                      <a:pt x="1" y="24"/>
                      <a:pt x="2" y="24"/>
                    </a:cubicBezTo>
                    <a:cubicBezTo>
                      <a:pt x="27" y="24"/>
                      <a:pt x="27" y="24"/>
                      <a:pt x="27" y="24"/>
                    </a:cubicBezTo>
                    <a:cubicBezTo>
                      <a:pt x="28" y="24"/>
                      <a:pt x="29" y="23"/>
                      <a:pt x="29" y="22"/>
                    </a:cubicBezTo>
                    <a:cubicBezTo>
                      <a:pt x="29" y="2"/>
                      <a:pt x="29" y="2"/>
                      <a:pt x="29" y="2"/>
                    </a:cubicBezTo>
                    <a:cubicBezTo>
                      <a:pt x="29" y="1"/>
                      <a:pt x="28" y="0"/>
                      <a:pt x="27"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8" name="Freeform 24"/>
              <p:cNvSpPr>
                <a:spLocks noChangeArrowheads="1"/>
              </p:cNvSpPr>
              <p:nvPr/>
            </p:nvSpPr>
            <p:spPr bwMode="auto">
              <a:xfrm>
                <a:off x="66675" y="231775"/>
                <a:ext cx="57150" cy="57150"/>
              </a:xfrm>
              <a:custGeom>
                <a:avLst/>
                <a:gdLst>
                  <a:gd name="T0" fmla="*/ 0 w 15"/>
                  <a:gd name="T1" fmla="*/ 22860 h 15"/>
                  <a:gd name="T2" fmla="*/ 0 w 15"/>
                  <a:gd name="T3" fmla="*/ 26670 h 15"/>
                  <a:gd name="T4" fmla="*/ 0 w 15"/>
                  <a:gd name="T5" fmla="*/ 30480 h 15"/>
                  <a:gd name="T6" fmla="*/ 53340 w 15"/>
                  <a:gd name="T7" fmla="*/ 53340 h 15"/>
                  <a:gd name="T8" fmla="*/ 57150 w 15"/>
                  <a:gd name="T9" fmla="*/ 53340 h 15"/>
                  <a:gd name="T10" fmla="*/ 57150 w 15"/>
                  <a:gd name="T11" fmla="*/ 53340 h 15"/>
                  <a:gd name="T12" fmla="*/ 57150 w 15"/>
                  <a:gd name="T13" fmla="*/ 3810 h 15"/>
                  <a:gd name="T14" fmla="*/ 57150 w 15"/>
                  <a:gd name="T15" fmla="*/ 0 h 15"/>
                  <a:gd name="T16" fmla="*/ 53340 w 15"/>
                  <a:gd name="T17" fmla="*/ 0 h 15"/>
                  <a:gd name="T18" fmla="*/ 0 w 15"/>
                  <a:gd name="T19" fmla="*/ 2286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0" y="6"/>
                    </a:moveTo>
                    <a:cubicBezTo>
                      <a:pt x="0" y="6"/>
                      <a:pt x="0" y="7"/>
                      <a:pt x="0" y="7"/>
                    </a:cubicBezTo>
                    <a:cubicBezTo>
                      <a:pt x="0" y="7"/>
                      <a:pt x="0" y="8"/>
                      <a:pt x="0" y="8"/>
                    </a:cubicBezTo>
                    <a:cubicBezTo>
                      <a:pt x="14" y="14"/>
                      <a:pt x="14" y="14"/>
                      <a:pt x="14" y="14"/>
                    </a:cubicBezTo>
                    <a:cubicBezTo>
                      <a:pt x="14" y="15"/>
                      <a:pt x="15" y="14"/>
                      <a:pt x="15" y="14"/>
                    </a:cubicBezTo>
                    <a:cubicBezTo>
                      <a:pt x="15" y="14"/>
                      <a:pt x="15" y="14"/>
                      <a:pt x="15" y="14"/>
                    </a:cubicBezTo>
                    <a:cubicBezTo>
                      <a:pt x="15" y="1"/>
                      <a:pt x="15" y="1"/>
                      <a:pt x="15" y="1"/>
                    </a:cubicBezTo>
                    <a:cubicBezTo>
                      <a:pt x="15" y="0"/>
                      <a:pt x="15" y="0"/>
                      <a:pt x="15" y="0"/>
                    </a:cubicBezTo>
                    <a:cubicBezTo>
                      <a:pt x="15" y="0"/>
                      <a:pt x="14" y="0"/>
                      <a:pt x="14"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grpSp>
        <p:nvGrpSpPr>
          <p:cNvPr id="7211" name="Group 43"/>
          <p:cNvGrpSpPr/>
          <p:nvPr/>
        </p:nvGrpSpPr>
        <p:grpSpPr bwMode="auto">
          <a:xfrm>
            <a:off x="5094288" y="2949575"/>
            <a:ext cx="1439862" cy="1441450"/>
            <a:chOff x="0" y="0"/>
            <a:chExt cx="1440000" cy="1440000"/>
          </a:xfrm>
        </p:grpSpPr>
        <p:sp>
          <p:nvSpPr>
            <p:cNvPr id="5143" name="矩形 11"/>
            <p:cNvSpPr>
              <a:spLocks noChangeArrowheads="1"/>
            </p:cNvSpPr>
            <p:nvPr/>
          </p:nvSpPr>
          <p:spPr bwMode="auto">
            <a:xfrm>
              <a:off x="0" y="0"/>
              <a:ext cx="1440000" cy="1440000"/>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5144" name="Group 45"/>
            <p:cNvGrpSpPr/>
            <p:nvPr/>
          </p:nvGrpSpPr>
          <p:grpSpPr bwMode="auto">
            <a:xfrm>
              <a:off x="384443" y="438833"/>
              <a:ext cx="671114" cy="562335"/>
              <a:chOff x="0" y="0"/>
              <a:chExt cx="577850" cy="484188"/>
            </a:xfrm>
          </p:grpSpPr>
          <p:sp>
            <p:nvSpPr>
              <p:cNvPr id="5145" name="Freeform 25"/>
              <p:cNvSpPr>
                <a:spLocks noEditPoints="1" noChangeArrowheads="1"/>
              </p:cNvSpPr>
              <p:nvPr/>
            </p:nvSpPr>
            <p:spPr bwMode="auto">
              <a:xfrm>
                <a:off x="0" y="0"/>
                <a:ext cx="577850" cy="484188"/>
              </a:xfrm>
              <a:custGeom>
                <a:avLst/>
                <a:gdLst>
                  <a:gd name="T0" fmla="*/ 273916 w 154"/>
                  <a:gd name="T1" fmla="*/ 480435 h 129"/>
                  <a:gd name="T2" fmla="*/ 303934 w 154"/>
                  <a:gd name="T3" fmla="*/ 480435 h 129"/>
                  <a:gd name="T4" fmla="*/ 547832 w 154"/>
                  <a:gd name="T5" fmla="*/ 450407 h 129"/>
                  <a:gd name="T6" fmla="*/ 570345 w 154"/>
                  <a:gd name="T7" fmla="*/ 446654 h 129"/>
                  <a:gd name="T8" fmla="*/ 577850 w 154"/>
                  <a:gd name="T9" fmla="*/ 427887 h 129"/>
                  <a:gd name="T10" fmla="*/ 577850 w 154"/>
                  <a:gd name="T11" fmla="*/ 63808 h 129"/>
                  <a:gd name="T12" fmla="*/ 559089 w 154"/>
                  <a:gd name="T13" fmla="*/ 37534 h 129"/>
                  <a:gd name="T14" fmla="*/ 288925 w 154"/>
                  <a:gd name="T15" fmla="*/ 67561 h 129"/>
                  <a:gd name="T16" fmla="*/ 18761 w 154"/>
                  <a:gd name="T17" fmla="*/ 37534 h 129"/>
                  <a:gd name="T18" fmla="*/ 0 w 154"/>
                  <a:gd name="T19" fmla="*/ 63808 h 129"/>
                  <a:gd name="T20" fmla="*/ 0 w 154"/>
                  <a:gd name="T21" fmla="*/ 427887 h 129"/>
                  <a:gd name="T22" fmla="*/ 11257 w 154"/>
                  <a:gd name="T23" fmla="*/ 446654 h 129"/>
                  <a:gd name="T24" fmla="*/ 30018 w 154"/>
                  <a:gd name="T25" fmla="*/ 450407 h 129"/>
                  <a:gd name="T26" fmla="*/ 273916 w 154"/>
                  <a:gd name="T27" fmla="*/ 480435 h 129"/>
                  <a:gd name="T28" fmla="*/ 300182 w 154"/>
                  <a:gd name="T29" fmla="*/ 97588 h 129"/>
                  <a:gd name="T30" fmla="*/ 547832 w 154"/>
                  <a:gd name="T31" fmla="*/ 67561 h 129"/>
                  <a:gd name="T32" fmla="*/ 547832 w 154"/>
                  <a:gd name="T33" fmla="*/ 420380 h 129"/>
                  <a:gd name="T34" fmla="*/ 300182 w 154"/>
                  <a:gd name="T35" fmla="*/ 446654 h 129"/>
                  <a:gd name="T36" fmla="*/ 300182 w 154"/>
                  <a:gd name="T37" fmla="*/ 97588 h 129"/>
                  <a:gd name="T38" fmla="*/ 30018 w 154"/>
                  <a:gd name="T39" fmla="*/ 420380 h 129"/>
                  <a:gd name="T40" fmla="*/ 30018 w 154"/>
                  <a:gd name="T41" fmla="*/ 67561 h 129"/>
                  <a:gd name="T42" fmla="*/ 277668 w 154"/>
                  <a:gd name="T43" fmla="*/ 97588 h 129"/>
                  <a:gd name="T44" fmla="*/ 277668 w 154"/>
                  <a:gd name="T45" fmla="*/ 446654 h 129"/>
                  <a:gd name="T46" fmla="*/ 30018 w 154"/>
                  <a:gd name="T47" fmla="*/ 420380 h 1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4"/>
                  <a:gd name="T73" fmla="*/ 0 h 129"/>
                  <a:gd name="T74" fmla="*/ 154 w 154"/>
                  <a:gd name="T75" fmla="*/ 129 h 1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4" h="129">
                    <a:moveTo>
                      <a:pt x="73" y="128"/>
                    </a:moveTo>
                    <a:cubicBezTo>
                      <a:pt x="75" y="129"/>
                      <a:pt x="79" y="129"/>
                      <a:pt x="81" y="128"/>
                    </a:cubicBezTo>
                    <a:cubicBezTo>
                      <a:pt x="88" y="122"/>
                      <a:pt x="109" y="111"/>
                      <a:pt x="146" y="120"/>
                    </a:cubicBezTo>
                    <a:cubicBezTo>
                      <a:pt x="148" y="121"/>
                      <a:pt x="150" y="120"/>
                      <a:pt x="152" y="119"/>
                    </a:cubicBezTo>
                    <a:cubicBezTo>
                      <a:pt x="153" y="118"/>
                      <a:pt x="154" y="116"/>
                      <a:pt x="154" y="114"/>
                    </a:cubicBezTo>
                    <a:cubicBezTo>
                      <a:pt x="154" y="17"/>
                      <a:pt x="154" y="17"/>
                      <a:pt x="154" y="17"/>
                    </a:cubicBezTo>
                    <a:cubicBezTo>
                      <a:pt x="154" y="14"/>
                      <a:pt x="152" y="11"/>
                      <a:pt x="149" y="10"/>
                    </a:cubicBezTo>
                    <a:cubicBezTo>
                      <a:pt x="110" y="0"/>
                      <a:pt x="86" y="12"/>
                      <a:pt x="77" y="18"/>
                    </a:cubicBezTo>
                    <a:cubicBezTo>
                      <a:pt x="68" y="12"/>
                      <a:pt x="45" y="0"/>
                      <a:pt x="5" y="10"/>
                    </a:cubicBezTo>
                    <a:cubicBezTo>
                      <a:pt x="2" y="11"/>
                      <a:pt x="0" y="14"/>
                      <a:pt x="0" y="17"/>
                    </a:cubicBezTo>
                    <a:cubicBezTo>
                      <a:pt x="0" y="114"/>
                      <a:pt x="0" y="114"/>
                      <a:pt x="0" y="114"/>
                    </a:cubicBezTo>
                    <a:cubicBezTo>
                      <a:pt x="0" y="116"/>
                      <a:pt x="1" y="118"/>
                      <a:pt x="3" y="119"/>
                    </a:cubicBezTo>
                    <a:cubicBezTo>
                      <a:pt x="4" y="121"/>
                      <a:pt x="6" y="121"/>
                      <a:pt x="8" y="120"/>
                    </a:cubicBezTo>
                    <a:cubicBezTo>
                      <a:pt x="45" y="111"/>
                      <a:pt x="66" y="122"/>
                      <a:pt x="73" y="128"/>
                    </a:cubicBezTo>
                    <a:close/>
                    <a:moveTo>
                      <a:pt x="80" y="26"/>
                    </a:moveTo>
                    <a:cubicBezTo>
                      <a:pt x="86" y="21"/>
                      <a:pt x="107" y="8"/>
                      <a:pt x="146" y="18"/>
                    </a:cubicBezTo>
                    <a:cubicBezTo>
                      <a:pt x="146" y="112"/>
                      <a:pt x="146" y="112"/>
                      <a:pt x="146" y="112"/>
                    </a:cubicBezTo>
                    <a:cubicBezTo>
                      <a:pt x="112" y="104"/>
                      <a:pt x="90" y="113"/>
                      <a:pt x="80" y="119"/>
                    </a:cubicBezTo>
                    <a:lnTo>
                      <a:pt x="80" y="26"/>
                    </a:lnTo>
                    <a:close/>
                    <a:moveTo>
                      <a:pt x="8" y="112"/>
                    </a:moveTo>
                    <a:cubicBezTo>
                      <a:pt x="8" y="18"/>
                      <a:pt x="8" y="18"/>
                      <a:pt x="8" y="18"/>
                    </a:cubicBezTo>
                    <a:cubicBezTo>
                      <a:pt x="47" y="8"/>
                      <a:pt x="68" y="21"/>
                      <a:pt x="74" y="26"/>
                    </a:cubicBezTo>
                    <a:cubicBezTo>
                      <a:pt x="74" y="119"/>
                      <a:pt x="74" y="119"/>
                      <a:pt x="74" y="119"/>
                    </a:cubicBezTo>
                    <a:cubicBezTo>
                      <a:pt x="64" y="113"/>
                      <a:pt x="42" y="104"/>
                      <a:pt x="8" y="11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46" name="Freeform 26"/>
              <p:cNvSpPr>
                <a:spLocks noChangeArrowheads="1"/>
              </p:cNvSpPr>
              <p:nvPr/>
            </p:nvSpPr>
            <p:spPr bwMode="auto">
              <a:xfrm>
                <a:off x="87312" y="123825"/>
                <a:ext cx="138113" cy="33338"/>
              </a:xfrm>
              <a:custGeom>
                <a:avLst/>
                <a:gdLst>
                  <a:gd name="T0" fmla="*/ 7466 w 37"/>
                  <a:gd name="T1" fmla="*/ 7408 h 9"/>
                  <a:gd name="T2" fmla="*/ 0 w 37"/>
                  <a:gd name="T3" fmla="*/ 11113 h 9"/>
                  <a:gd name="T4" fmla="*/ 0 w 37"/>
                  <a:gd name="T5" fmla="*/ 22225 h 9"/>
                  <a:gd name="T6" fmla="*/ 3733 w 37"/>
                  <a:gd name="T7" fmla="*/ 25930 h 9"/>
                  <a:gd name="T8" fmla="*/ 7466 w 37"/>
                  <a:gd name="T9" fmla="*/ 29634 h 9"/>
                  <a:gd name="T10" fmla="*/ 130647 w 37"/>
                  <a:gd name="T11" fmla="*/ 33338 h 9"/>
                  <a:gd name="T12" fmla="*/ 134380 w 37"/>
                  <a:gd name="T13" fmla="*/ 33338 h 9"/>
                  <a:gd name="T14" fmla="*/ 138113 w 37"/>
                  <a:gd name="T15" fmla="*/ 29634 h 9"/>
                  <a:gd name="T16" fmla="*/ 138113 w 37"/>
                  <a:gd name="T17" fmla="*/ 18521 h 9"/>
                  <a:gd name="T18" fmla="*/ 130647 w 37"/>
                  <a:gd name="T19" fmla="*/ 11113 h 9"/>
                  <a:gd name="T20" fmla="*/ 7466 w 37"/>
                  <a:gd name="T21" fmla="*/ 7408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2"/>
                    </a:moveTo>
                    <a:cubicBezTo>
                      <a:pt x="1" y="2"/>
                      <a:pt x="0" y="3"/>
                      <a:pt x="0" y="3"/>
                    </a:cubicBezTo>
                    <a:cubicBezTo>
                      <a:pt x="0" y="6"/>
                      <a:pt x="0" y="6"/>
                      <a:pt x="0" y="6"/>
                    </a:cubicBezTo>
                    <a:cubicBezTo>
                      <a:pt x="0" y="6"/>
                      <a:pt x="0" y="7"/>
                      <a:pt x="1" y="7"/>
                    </a:cubicBezTo>
                    <a:cubicBezTo>
                      <a:pt x="1" y="8"/>
                      <a:pt x="2" y="8"/>
                      <a:pt x="2" y="8"/>
                    </a:cubicBezTo>
                    <a:cubicBezTo>
                      <a:pt x="14" y="6"/>
                      <a:pt x="25" y="7"/>
                      <a:pt x="35" y="9"/>
                    </a:cubicBezTo>
                    <a:cubicBezTo>
                      <a:pt x="35" y="9"/>
                      <a:pt x="36" y="9"/>
                      <a:pt x="36" y="9"/>
                    </a:cubicBezTo>
                    <a:cubicBezTo>
                      <a:pt x="37" y="9"/>
                      <a:pt x="37" y="8"/>
                      <a:pt x="37" y="8"/>
                    </a:cubicBezTo>
                    <a:cubicBezTo>
                      <a:pt x="37" y="5"/>
                      <a:pt x="37" y="5"/>
                      <a:pt x="37" y="5"/>
                    </a:cubicBezTo>
                    <a:cubicBezTo>
                      <a:pt x="37" y="4"/>
                      <a:pt x="36" y="4"/>
                      <a:pt x="35" y="3"/>
                    </a:cubicBezTo>
                    <a:cubicBezTo>
                      <a:pt x="25" y="1"/>
                      <a:pt x="14" y="0"/>
                      <a:pt x="2"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47" name="Freeform 27"/>
              <p:cNvSpPr>
                <a:spLocks noChangeArrowheads="1"/>
              </p:cNvSpPr>
              <p:nvPr/>
            </p:nvSpPr>
            <p:spPr bwMode="auto">
              <a:xfrm>
                <a:off x="87312" y="187325"/>
                <a:ext cx="138113" cy="33338"/>
              </a:xfrm>
              <a:custGeom>
                <a:avLst/>
                <a:gdLst>
                  <a:gd name="T0" fmla="*/ 7466 w 37"/>
                  <a:gd name="T1" fmla="*/ 3704 h 9"/>
                  <a:gd name="T2" fmla="*/ 0 w 37"/>
                  <a:gd name="T3" fmla="*/ 11113 h 9"/>
                  <a:gd name="T4" fmla="*/ 0 w 37"/>
                  <a:gd name="T5" fmla="*/ 18521 h 9"/>
                  <a:gd name="T6" fmla="*/ 3733 w 37"/>
                  <a:gd name="T7" fmla="*/ 25930 h 9"/>
                  <a:gd name="T8" fmla="*/ 7466 w 37"/>
                  <a:gd name="T9" fmla="*/ 25930 h 9"/>
                  <a:gd name="T10" fmla="*/ 130647 w 37"/>
                  <a:gd name="T11" fmla="*/ 33338 h 9"/>
                  <a:gd name="T12" fmla="*/ 134380 w 37"/>
                  <a:gd name="T13" fmla="*/ 29634 h 9"/>
                  <a:gd name="T14" fmla="*/ 138113 w 37"/>
                  <a:gd name="T15" fmla="*/ 25930 h 9"/>
                  <a:gd name="T16" fmla="*/ 138113 w 37"/>
                  <a:gd name="T17" fmla="*/ 18521 h 9"/>
                  <a:gd name="T18" fmla="*/ 130647 w 37"/>
                  <a:gd name="T19" fmla="*/ 11113 h 9"/>
                  <a:gd name="T20" fmla="*/ 7466 w 37"/>
                  <a:gd name="T21" fmla="*/ 3704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1"/>
                    </a:moveTo>
                    <a:cubicBezTo>
                      <a:pt x="1" y="1"/>
                      <a:pt x="0" y="2"/>
                      <a:pt x="0" y="3"/>
                    </a:cubicBezTo>
                    <a:cubicBezTo>
                      <a:pt x="0" y="5"/>
                      <a:pt x="0" y="5"/>
                      <a:pt x="0" y="5"/>
                    </a:cubicBezTo>
                    <a:cubicBezTo>
                      <a:pt x="0" y="6"/>
                      <a:pt x="0" y="6"/>
                      <a:pt x="1" y="7"/>
                    </a:cubicBezTo>
                    <a:cubicBezTo>
                      <a:pt x="1" y="7"/>
                      <a:pt x="2" y="7"/>
                      <a:pt x="2" y="7"/>
                    </a:cubicBezTo>
                    <a:cubicBezTo>
                      <a:pt x="14" y="6"/>
                      <a:pt x="25" y="6"/>
                      <a:pt x="35" y="9"/>
                    </a:cubicBezTo>
                    <a:cubicBezTo>
                      <a:pt x="35" y="9"/>
                      <a:pt x="36" y="9"/>
                      <a:pt x="36" y="8"/>
                    </a:cubicBezTo>
                    <a:cubicBezTo>
                      <a:pt x="37" y="8"/>
                      <a:pt x="37" y="8"/>
                      <a:pt x="37" y="7"/>
                    </a:cubicBezTo>
                    <a:cubicBezTo>
                      <a:pt x="37" y="5"/>
                      <a:pt x="37" y="5"/>
                      <a:pt x="37" y="5"/>
                    </a:cubicBezTo>
                    <a:cubicBezTo>
                      <a:pt x="37" y="4"/>
                      <a:pt x="36" y="3"/>
                      <a:pt x="35" y="3"/>
                    </a:cubicBezTo>
                    <a:cubicBezTo>
                      <a:pt x="25" y="0"/>
                      <a:pt x="14" y="0"/>
                      <a:pt x="2" y="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48" name="Freeform 28"/>
              <p:cNvSpPr>
                <a:spLocks noChangeArrowheads="1"/>
              </p:cNvSpPr>
              <p:nvPr/>
            </p:nvSpPr>
            <p:spPr bwMode="auto">
              <a:xfrm>
                <a:off x="87312" y="247650"/>
                <a:ext cx="138113" cy="33338"/>
              </a:xfrm>
              <a:custGeom>
                <a:avLst/>
                <a:gdLst>
                  <a:gd name="T0" fmla="*/ 7466 w 37"/>
                  <a:gd name="T1" fmla="*/ 7408 h 9"/>
                  <a:gd name="T2" fmla="*/ 0 w 37"/>
                  <a:gd name="T3" fmla="*/ 14817 h 9"/>
                  <a:gd name="T4" fmla="*/ 0 w 37"/>
                  <a:gd name="T5" fmla="*/ 22225 h 9"/>
                  <a:gd name="T6" fmla="*/ 3733 w 37"/>
                  <a:gd name="T7" fmla="*/ 25930 h 9"/>
                  <a:gd name="T8" fmla="*/ 7466 w 37"/>
                  <a:gd name="T9" fmla="*/ 29634 h 9"/>
                  <a:gd name="T10" fmla="*/ 130647 w 37"/>
                  <a:gd name="T11" fmla="*/ 33338 h 9"/>
                  <a:gd name="T12" fmla="*/ 134380 w 37"/>
                  <a:gd name="T13" fmla="*/ 33338 h 9"/>
                  <a:gd name="T14" fmla="*/ 138113 w 37"/>
                  <a:gd name="T15" fmla="*/ 29634 h 9"/>
                  <a:gd name="T16" fmla="*/ 138113 w 37"/>
                  <a:gd name="T17" fmla="*/ 18521 h 9"/>
                  <a:gd name="T18" fmla="*/ 130647 w 37"/>
                  <a:gd name="T19" fmla="*/ 11113 h 9"/>
                  <a:gd name="T20" fmla="*/ 7466 w 37"/>
                  <a:gd name="T21" fmla="*/ 7408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2"/>
                    </a:moveTo>
                    <a:cubicBezTo>
                      <a:pt x="1" y="2"/>
                      <a:pt x="0" y="3"/>
                      <a:pt x="0" y="4"/>
                    </a:cubicBezTo>
                    <a:cubicBezTo>
                      <a:pt x="0" y="6"/>
                      <a:pt x="0" y="6"/>
                      <a:pt x="0" y="6"/>
                    </a:cubicBezTo>
                    <a:cubicBezTo>
                      <a:pt x="0" y="6"/>
                      <a:pt x="0" y="7"/>
                      <a:pt x="1" y="7"/>
                    </a:cubicBezTo>
                    <a:cubicBezTo>
                      <a:pt x="1" y="8"/>
                      <a:pt x="2" y="8"/>
                      <a:pt x="2" y="8"/>
                    </a:cubicBezTo>
                    <a:cubicBezTo>
                      <a:pt x="14" y="6"/>
                      <a:pt x="25" y="7"/>
                      <a:pt x="35" y="9"/>
                    </a:cubicBezTo>
                    <a:cubicBezTo>
                      <a:pt x="35" y="9"/>
                      <a:pt x="36" y="9"/>
                      <a:pt x="36" y="9"/>
                    </a:cubicBezTo>
                    <a:cubicBezTo>
                      <a:pt x="37" y="9"/>
                      <a:pt x="37" y="8"/>
                      <a:pt x="37" y="8"/>
                    </a:cubicBezTo>
                    <a:cubicBezTo>
                      <a:pt x="37" y="5"/>
                      <a:pt x="37" y="5"/>
                      <a:pt x="37" y="5"/>
                    </a:cubicBezTo>
                    <a:cubicBezTo>
                      <a:pt x="37" y="4"/>
                      <a:pt x="36" y="4"/>
                      <a:pt x="35" y="3"/>
                    </a:cubicBezTo>
                    <a:cubicBezTo>
                      <a:pt x="25" y="1"/>
                      <a:pt x="14" y="0"/>
                      <a:pt x="2"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49" name="Freeform 29"/>
              <p:cNvSpPr>
                <a:spLocks noChangeArrowheads="1"/>
              </p:cNvSpPr>
              <p:nvPr/>
            </p:nvSpPr>
            <p:spPr bwMode="auto">
              <a:xfrm>
                <a:off x="87312" y="311150"/>
                <a:ext cx="138113" cy="33338"/>
              </a:xfrm>
              <a:custGeom>
                <a:avLst/>
                <a:gdLst>
                  <a:gd name="T0" fmla="*/ 7466 w 37"/>
                  <a:gd name="T1" fmla="*/ 3704 h 9"/>
                  <a:gd name="T2" fmla="*/ 0 w 37"/>
                  <a:gd name="T3" fmla="*/ 11113 h 9"/>
                  <a:gd name="T4" fmla="*/ 0 w 37"/>
                  <a:gd name="T5" fmla="*/ 18521 h 9"/>
                  <a:gd name="T6" fmla="*/ 3733 w 37"/>
                  <a:gd name="T7" fmla="*/ 25930 h 9"/>
                  <a:gd name="T8" fmla="*/ 7466 w 37"/>
                  <a:gd name="T9" fmla="*/ 25930 h 9"/>
                  <a:gd name="T10" fmla="*/ 130647 w 37"/>
                  <a:gd name="T11" fmla="*/ 33338 h 9"/>
                  <a:gd name="T12" fmla="*/ 134380 w 37"/>
                  <a:gd name="T13" fmla="*/ 29634 h 9"/>
                  <a:gd name="T14" fmla="*/ 138113 w 37"/>
                  <a:gd name="T15" fmla="*/ 25930 h 9"/>
                  <a:gd name="T16" fmla="*/ 138113 w 37"/>
                  <a:gd name="T17" fmla="*/ 18521 h 9"/>
                  <a:gd name="T18" fmla="*/ 130647 w 37"/>
                  <a:gd name="T19" fmla="*/ 11113 h 9"/>
                  <a:gd name="T20" fmla="*/ 7466 w 37"/>
                  <a:gd name="T21" fmla="*/ 3704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1"/>
                    </a:moveTo>
                    <a:cubicBezTo>
                      <a:pt x="1" y="1"/>
                      <a:pt x="0" y="2"/>
                      <a:pt x="0" y="3"/>
                    </a:cubicBezTo>
                    <a:cubicBezTo>
                      <a:pt x="0" y="5"/>
                      <a:pt x="0" y="5"/>
                      <a:pt x="0" y="5"/>
                    </a:cubicBezTo>
                    <a:cubicBezTo>
                      <a:pt x="0" y="6"/>
                      <a:pt x="0" y="6"/>
                      <a:pt x="1" y="7"/>
                    </a:cubicBezTo>
                    <a:cubicBezTo>
                      <a:pt x="1" y="7"/>
                      <a:pt x="2" y="7"/>
                      <a:pt x="2" y="7"/>
                    </a:cubicBezTo>
                    <a:cubicBezTo>
                      <a:pt x="14" y="6"/>
                      <a:pt x="25" y="6"/>
                      <a:pt x="35" y="9"/>
                    </a:cubicBezTo>
                    <a:cubicBezTo>
                      <a:pt x="35" y="9"/>
                      <a:pt x="36" y="9"/>
                      <a:pt x="36" y="8"/>
                    </a:cubicBezTo>
                    <a:cubicBezTo>
                      <a:pt x="37" y="8"/>
                      <a:pt x="37" y="8"/>
                      <a:pt x="37" y="7"/>
                    </a:cubicBezTo>
                    <a:cubicBezTo>
                      <a:pt x="37" y="5"/>
                      <a:pt x="37" y="5"/>
                      <a:pt x="37" y="5"/>
                    </a:cubicBezTo>
                    <a:cubicBezTo>
                      <a:pt x="37" y="4"/>
                      <a:pt x="36" y="3"/>
                      <a:pt x="35" y="3"/>
                    </a:cubicBezTo>
                    <a:cubicBezTo>
                      <a:pt x="25" y="0"/>
                      <a:pt x="14" y="0"/>
                      <a:pt x="2" y="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0" name="Freeform 30"/>
              <p:cNvSpPr>
                <a:spLocks noChangeArrowheads="1"/>
              </p:cNvSpPr>
              <p:nvPr/>
            </p:nvSpPr>
            <p:spPr bwMode="auto">
              <a:xfrm>
                <a:off x="354012" y="123825"/>
                <a:ext cx="138113" cy="33338"/>
              </a:xfrm>
              <a:custGeom>
                <a:avLst/>
                <a:gdLst>
                  <a:gd name="T0" fmla="*/ 7466 w 37"/>
                  <a:gd name="T1" fmla="*/ 11113 h 9"/>
                  <a:gd name="T2" fmla="*/ 0 w 37"/>
                  <a:gd name="T3" fmla="*/ 18521 h 9"/>
                  <a:gd name="T4" fmla="*/ 0 w 37"/>
                  <a:gd name="T5" fmla="*/ 29634 h 9"/>
                  <a:gd name="T6" fmla="*/ 3733 w 37"/>
                  <a:gd name="T7" fmla="*/ 33338 h 9"/>
                  <a:gd name="T8" fmla="*/ 11198 w 37"/>
                  <a:gd name="T9" fmla="*/ 33338 h 9"/>
                  <a:gd name="T10" fmla="*/ 130647 w 37"/>
                  <a:gd name="T11" fmla="*/ 29634 h 9"/>
                  <a:gd name="T12" fmla="*/ 134380 w 37"/>
                  <a:gd name="T13" fmla="*/ 25930 h 9"/>
                  <a:gd name="T14" fmla="*/ 138113 w 37"/>
                  <a:gd name="T15" fmla="*/ 22225 h 9"/>
                  <a:gd name="T16" fmla="*/ 138113 w 37"/>
                  <a:gd name="T17" fmla="*/ 11113 h 9"/>
                  <a:gd name="T18" fmla="*/ 134380 w 37"/>
                  <a:gd name="T19" fmla="*/ 7408 h 9"/>
                  <a:gd name="T20" fmla="*/ 7466 w 37"/>
                  <a:gd name="T21" fmla="*/ 11113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3"/>
                    </a:moveTo>
                    <a:cubicBezTo>
                      <a:pt x="1" y="4"/>
                      <a:pt x="0" y="4"/>
                      <a:pt x="0" y="5"/>
                    </a:cubicBezTo>
                    <a:cubicBezTo>
                      <a:pt x="0" y="8"/>
                      <a:pt x="0" y="8"/>
                      <a:pt x="0" y="8"/>
                    </a:cubicBezTo>
                    <a:cubicBezTo>
                      <a:pt x="0" y="8"/>
                      <a:pt x="1" y="9"/>
                      <a:pt x="1" y="9"/>
                    </a:cubicBezTo>
                    <a:cubicBezTo>
                      <a:pt x="1" y="9"/>
                      <a:pt x="2" y="9"/>
                      <a:pt x="3" y="9"/>
                    </a:cubicBezTo>
                    <a:cubicBezTo>
                      <a:pt x="12" y="7"/>
                      <a:pt x="23" y="6"/>
                      <a:pt x="35" y="8"/>
                    </a:cubicBezTo>
                    <a:cubicBezTo>
                      <a:pt x="36" y="8"/>
                      <a:pt x="36" y="8"/>
                      <a:pt x="36" y="7"/>
                    </a:cubicBezTo>
                    <a:cubicBezTo>
                      <a:pt x="37" y="7"/>
                      <a:pt x="37" y="6"/>
                      <a:pt x="37" y="6"/>
                    </a:cubicBezTo>
                    <a:cubicBezTo>
                      <a:pt x="37" y="3"/>
                      <a:pt x="37" y="3"/>
                      <a:pt x="37" y="3"/>
                    </a:cubicBezTo>
                    <a:cubicBezTo>
                      <a:pt x="37" y="3"/>
                      <a:pt x="36" y="2"/>
                      <a:pt x="36" y="2"/>
                    </a:cubicBezTo>
                    <a:cubicBezTo>
                      <a:pt x="23" y="0"/>
                      <a:pt x="12" y="1"/>
                      <a:pt x="2" y="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1" name="Freeform 31"/>
              <p:cNvSpPr>
                <a:spLocks noChangeArrowheads="1"/>
              </p:cNvSpPr>
              <p:nvPr/>
            </p:nvSpPr>
            <p:spPr bwMode="auto">
              <a:xfrm>
                <a:off x="354012" y="187325"/>
                <a:ext cx="138113" cy="33338"/>
              </a:xfrm>
              <a:custGeom>
                <a:avLst/>
                <a:gdLst>
                  <a:gd name="T0" fmla="*/ 7466 w 37"/>
                  <a:gd name="T1" fmla="*/ 11113 h 9"/>
                  <a:gd name="T2" fmla="*/ 0 w 37"/>
                  <a:gd name="T3" fmla="*/ 18521 h 9"/>
                  <a:gd name="T4" fmla="*/ 0 w 37"/>
                  <a:gd name="T5" fmla="*/ 25930 h 9"/>
                  <a:gd name="T6" fmla="*/ 3733 w 37"/>
                  <a:gd name="T7" fmla="*/ 29634 h 9"/>
                  <a:gd name="T8" fmla="*/ 11198 w 37"/>
                  <a:gd name="T9" fmla="*/ 33338 h 9"/>
                  <a:gd name="T10" fmla="*/ 130647 w 37"/>
                  <a:gd name="T11" fmla="*/ 25930 h 9"/>
                  <a:gd name="T12" fmla="*/ 134380 w 37"/>
                  <a:gd name="T13" fmla="*/ 25930 h 9"/>
                  <a:gd name="T14" fmla="*/ 138113 w 37"/>
                  <a:gd name="T15" fmla="*/ 18521 h 9"/>
                  <a:gd name="T16" fmla="*/ 138113 w 37"/>
                  <a:gd name="T17" fmla="*/ 11113 h 9"/>
                  <a:gd name="T18" fmla="*/ 134380 w 37"/>
                  <a:gd name="T19" fmla="*/ 3704 h 9"/>
                  <a:gd name="T20" fmla="*/ 7466 w 37"/>
                  <a:gd name="T21" fmla="*/ 11113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3"/>
                    </a:moveTo>
                    <a:cubicBezTo>
                      <a:pt x="1" y="3"/>
                      <a:pt x="0" y="4"/>
                      <a:pt x="0" y="5"/>
                    </a:cubicBezTo>
                    <a:cubicBezTo>
                      <a:pt x="0" y="7"/>
                      <a:pt x="0" y="7"/>
                      <a:pt x="0" y="7"/>
                    </a:cubicBezTo>
                    <a:cubicBezTo>
                      <a:pt x="0" y="8"/>
                      <a:pt x="1" y="8"/>
                      <a:pt x="1" y="8"/>
                    </a:cubicBezTo>
                    <a:cubicBezTo>
                      <a:pt x="1" y="9"/>
                      <a:pt x="2" y="9"/>
                      <a:pt x="3" y="9"/>
                    </a:cubicBezTo>
                    <a:cubicBezTo>
                      <a:pt x="12" y="6"/>
                      <a:pt x="23" y="6"/>
                      <a:pt x="35" y="7"/>
                    </a:cubicBezTo>
                    <a:cubicBezTo>
                      <a:pt x="36" y="7"/>
                      <a:pt x="36" y="7"/>
                      <a:pt x="36" y="7"/>
                    </a:cubicBezTo>
                    <a:cubicBezTo>
                      <a:pt x="37" y="6"/>
                      <a:pt x="37" y="6"/>
                      <a:pt x="37" y="5"/>
                    </a:cubicBezTo>
                    <a:cubicBezTo>
                      <a:pt x="37" y="3"/>
                      <a:pt x="37" y="3"/>
                      <a:pt x="37" y="3"/>
                    </a:cubicBezTo>
                    <a:cubicBezTo>
                      <a:pt x="37" y="2"/>
                      <a:pt x="36" y="1"/>
                      <a:pt x="36" y="1"/>
                    </a:cubicBezTo>
                    <a:cubicBezTo>
                      <a:pt x="23" y="0"/>
                      <a:pt x="12" y="0"/>
                      <a:pt x="2" y="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2" name="Freeform 32"/>
              <p:cNvSpPr>
                <a:spLocks noChangeArrowheads="1"/>
              </p:cNvSpPr>
              <p:nvPr/>
            </p:nvSpPr>
            <p:spPr bwMode="auto">
              <a:xfrm>
                <a:off x="354012" y="247650"/>
                <a:ext cx="138113" cy="33338"/>
              </a:xfrm>
              <a:custGeom>
                <a:avLst/>
                <a:gdLst>
                  <a:gd name="T0" fmla="*/ 7466 w 37"/>
                  <a:gd name="T1" fmla="*/ 11113 h 9"/>
                  <a:gd name="T2" fmla="*/ 0 w 37"/>
                  <a:gd name="T3" fmla="*/ 18521 h 9"/>
                  <a:gd name="T4" fmla="*/ 0 w 37"/>
                  <a:gd name="T5" fmla="*/ 29634 h 9"/>
                  <a:gd name="T6" fmla="*/ 3733 w 37"/>
                  <a:gd name="T7" fmla="*/ 33338 h 9"/>
                  <a:gd name="T8" fmla="*/ 11198 w 37"/>
                  <a:gd name="T9" fmla="*/ 33338 h 9"/>
                  <a:gd name="T10" fmla="*/ 130647 w 37"/>
                  <a:gd name="T11" fmla="*/ 29634 h 9"/>
                  <a:gd name="T12" fmla="*/ 134380 w 37"/>
                  <a:gd name="T13" fmla="*/ 25930 h 9"/>
                  <a:gd name="T14" fmla="*/ 138113 w 37"/>
                  <a:gd name="T15" fmla="*/ 22225 h 9"/>
                  <a:gd name="T16" fmla="*/ 138113 w 37"/>
                  <a:gd name="T17" fmla="*/ 14817 h 9"/>
                  <a:gd name="T18" fmla="*/ 134380 w 37"/>
                  <a:gd name="T19" fmla="*/ 7408 h 9"/>
                  <a:gd name="T20" fmla="*/ 7466 w 37"/>
                  <a:gd name="T21" fmla="*/ 11113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3"/>
                    </a:moveTo>
                    <a:cubicBezTo>
                      <a:pt x="1" y="4"/>
                      <a:pt x="0" y="4"/>
                      <a:pt x="0" y="5"/>
                    </a:cubicBezTo>
                    <a:cubicBezTo>
                      <a:pt x="0" y="8"/>
                      <a:pt x="0" y="8"/>
                      <a:pt x="0" y="8"/>
                    </a:cubicBezTo>
                    <a:cubicBezTo>
                      <a:pt x="0" y="8"/>
                      <a:pt x="1" y="9"/>
                      <a:pt x="1" y="9"/>
                    </a:cubicBezTo>
                    <a:cubicBezTo>
                      <a:pt x="1" y="9"/>
                      <a:pt x="2" y="9"/>
                      <a:pt x="3" y="9"/>
                    </a:cubicBezTo>
                    <a:cubicBezTo>
                      <a:pt x="12" y="7"/>
                      <a:pt x="23" y="6"/>
                      <a:pt x="35" y="8"/>
                    </a:cubicBezTo>
                    <a:cubicBezTo>
                      <a:pt x="36" y="8"/>
                      <a:pt x="36" y="8"/>
                      <a:pt x="36" y="7"/>
                    </a:cubicBezTo>
                    <a:cubicBezTo>
                      <a:pt x="37" y="7"/>
                      <a:pt x="37" y="6"/>
                      <a:pt x="37" y="6"/>
                    </a:cubicBezTo>
                    <a:cubicBezTo>
                      <a:pt x="37" y="4"/>
                      <a:pt x="37" y="4"/>
                      <a:pt x="37" y="4"/>
                    </a:cubicBezTo>
                    <a:cubicBezTo>
                      <a:pt x="37" y="3"/>
                      <a:pt x="36" y="2"/>
                      <a:pt x="36" y="2"/>
                    </a:cubicBezTo>
                    <a:cubicBezTo>
                      <a:pt x="23" y="0"/>
                      <a:pt x="12" y="1"/>
                      <a:pt x="2" y="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153" name="Freeform 33"/>
              <p:cNvSpPr>
                <a:spLocks noChangeArrowheads="1"/>
              </p:cNvSpPr>
              <p:nvPr/>
            </p:nvSpPr>
            <p:spPr bwMode="auto">
              <a:xfrm>
                <a:off x="354012" y="311150"/>
                <a:ext cx="138113" cy="33338"/>
              </a:xfrm>
              <a:custGeom>
                <a:avLst/>
                <a:gdLst>
                  <a:gd name="T0" fmla="*/ 7466 w 37"/>
                  <a:gd name="T1" fmla="*/ 11113 h 9"/>
                  <a:gd name="T2" fmla="*/ 0 w 37"/>
                  <a:gd name="T3" fmla="*/ 18521 h 9"/>
                  <a:gd name="T4" fmla="*/ 0 w 37"/>
                  <a:gd name="T5" fmla="*/ 25930 h 9"/>
                  <a:gd name="T6" fmla="*/ 3733 w 37"/>
                  <a:gd name="T7" fmla="*/ 29634 h 9"/>
                  <a:gd name="T8" fmla="*/ 11198 w 37"/>
                  <a:gd name="T9" fmla="*/ 33338 h 9"/>
                  <a:gd name="T10" fmla="*/ 130647 w 37"/>
                  <a:gd name="T11" fmla="*/ 25930 h 9"/>
                  <a:gd name="T12" fmla="*/ 134380 w 37"/>
                  <a:gd name="T13" fmla="*/ 25930 h 9"/>
                  <a:gd name="T14" fmla="*/ 138113 w 37"/>
                  <a:gd name="T15" fmla="*/ 18521 h 9"/>
                  <a:gd name="T16" fmla="*/ 138113 w 37"/>
                  <a:gd name="T17" fmla="*/ 11113 h 9"/>
                  <a:gd name="T18" fmla="*/ 134380 w 37"/>
                  <a:gd name="T19" fmla="*/ 3704 h 9"/>
                  <a:gd name="T20" fmla="*/ 7466 w 37"/>
                  <a:gd name="T21" fmla="*/ 11113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9"/>
                  <a:gd name="T35" fmla="*/ 37 w 3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9">
                    <a:moveTo>
                      <a:pt x="2" y="3"/>
                    </a:moveTo>
                    <a:cubicBezTo>
                      <a:pt x="1" y="3"/>
                      <a:pt x="0" y="4"/>
                      <a:pt x="0" y="5"/>
                    </a:cubicBezTo>
                    <a:cubicBezTo>
                      <a:pt x="0" y="7"/>
                      <a:pt x="0" y="7"/>
                      <a:pt x="0" y="7"/>
                    </a:cubicBezTo>
                    <a:cubicBezTo>
                      <a:pt x="0" y="8"/>
                      <a:pt x="1" y="8"/>
                      <a:pt x="1" y="8"/>
                    </a:cubicBezTo>
                    <a:cubicBezTo>
                      <a:pt x="1" y="9"/>
                      <a:pt x="2" y="9"/>
                      <a:pt x="3" y="9"/>
                    </a:cubicBezTo>
                    <a:cubicBezTo>
                      <a:pt x="12" y="6"/>
                      <a:pt x="23" y="6"/>
                      <a:pt x="35" y="7"/>
                    </a:cubicBezTo>
                    <a:cubicBezTo>
                      <a:pt x="36" y="7"/>
                      <a:pt x="36" y="7"/>
                      <a:pt x="36" y="7"/>
                    </a:cubicBezTo>
                    <a:cubicBezTo>
                      <a:pt x="37" y="6"/>
                      <a:pt x="37" y="6"/>
                      <a:pt x="37" y="5"/>
                    </a:cubicBezTo>
                    <a:cubicBezTo>
                      <a:pt x="37" y="3"/>
                      <a:pt x="37" y="3"/>
                      <a:pt x="37" y="3"/>
                    </a:cubicBezTo>
                    <a:cubicBezTo>
                      <a:pt x="37" y="2"/>
                      <a:pt x="36" y="1"/>
                      <a:pt x="36" y="1"/>
                    </a:cubicBezTo>
                    <a:cubicBezTo>
                      <a:pt x="23" y="0"/>
                      <a:pt x="12" y="0"/>
                      <a:pt x="2" y="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grpSp>
      <p:sp>
        <p:nvSpPr>
          <p:cNvPr id="7223" name="文本框 61"/>
          <p:cNvSpPr>
            <a:spLocks noChangeArrowheads="1"/>
          </p:cNvSpPr>
          <p:nvPr/>
        </p:nvSpPr>
        <p:spPr bwMode="auto">
          <a:xfrm>
            <a:off x="6087745" y="1321435"/>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249F86"/>
                </a:solidFill>
                <a:latin typeface="Calibri" panose="020F0502020204030204" pitchFamily="34" charset="0"/>
                <a:sym typeface="宋体" panose="02010600030101010101" pitchFamily="2" charset="-122"/>
              </a:rPr>
              <a:t>虚拟</a:t>
            </a:r>
            <a:r>
              <a:rPr lang="zh-CN" altLang="en-US" sz="2800" b="1">
                <a:solidFill>
                  <a:srgbClr val="249F86"/>
                </a:solidFill>
                <a:latin typeface="Calibri" panose="020F0502020204030204" pitchFamily="34" charset="0"/>
                <a:sym typeface="宋体" panose="02010600030101010101" pitchFamily="2" charset="-122"/>
              </a:rPr>
              <a:t>货币</a:t>
            </a:r>
            <a:endParaRPr lang="zh-CN" altLang="en-US" sz="2800" b="1">
              <a:solidFill>
                <a:srgbClr val="249F86"/>
              </a:solidFill>
              <a:latin typeface="Calibri" panose="020F0502020204030204" pitchFamily="34" charset="0"/>
              <a:sym typeface="宋体" panose="02010600030101010101" pitchFamily="2" charset="-122"/>
            </a:endParaRPr>
          </a:p>
        </p:txBody>
      </p:sp>
      <p:sp>
        <p:nvSpPr>
          <p:cNvPr id="7224" name="矩形 62"/>
          <p:cNvSpPr>
            <a:spLocks noChangeArrowheads="1"/>
          </p:cNvSpPr>
          <p:nvPr/>
        </p:nvSpPr>
        <p:spPr bwMode="auto">
          <a:xfrm>
            <a:off x="801688" y="1843088"/>
            <a:ext cx="6965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lnSpc>
                <a:spcPts val="1700"/>
              </a:lnSpc>
            </a:pPr>
            <a:r>
              <a:rPr lang="en-US" altLang="zh-CN" sz="1600">
                <a:solidFill>
                  <a:schemeClr val="bg1"/>
                </a:solidFill>
                <a:latin typeface="Calibri" panose="020F0502020204030204" pitchFamily="34" charset="0"/>
                <a:sym typeface="Calibri" panose="020F0502020204030204" pitchFamily="34" charset="0"/>
              </a:rPr>
              <a:t>虚拟货币作为一种数字资产，近年来备受关注，投资者们对于虚拟货币交易也越来越感兴趣。因此，我们设计一个基于C#语言的虚拟货币交易系统，能够实现对虚拟货币交易数据的分析和投资收益率计算，具有一定的现实意义和应用价值。 </a:t>
            </a:r>
            <a:endParaRPr lang="zh-CN" altLang="en-US" sz="1600">
              <a:solidFill>
                <a:schemeClr val="bg1"/>
              </a:solidFill>
              <a:latin typeface="Calibri" panose="020F0502020204030204" pitchFamily="34" charset="0"/>
              <a:sym typeface="宋体" panose="02010600030101010101" pitchFamily="2" charset="-122"/>
            </a:endParaRPr>
          </a:p>
          <a:p>
            <a:pPr algn="r" eaLnBrk="1" hangingPunct="1">
              <a:lnSpc>
                <a:spcPts val="1700"/>
              </a:lnSpc>
            </a:pPr>
            <a:endParaRPr lang="zh-CN" altLang="en-US" sz="1600">
              <a:solidFill>
                <a:schemeClr val="bg1"/>
              </a:solidFill>
              <a:latin typeface="Calibri" panose="020F0502020204030204" pitchFamily="34" charset="0"/>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7172" grpId="0" bldLvl="0" autoUpdateAnimBg="0"/>
      <p:bldP spid="7223" grpId="0" bldLvl="0" autoUpdateAnimBg="0"/>
      <p:bldP spid="7224"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20"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Calibri" panose="020F0502020204030204" pitchFamily="34" charset="0"/>
              </a:rPr>
              <a:t>选题</a:t>
            </a:r>
            <a:r>
              <a:rPr lang="zh-CN" altLang="en-US" sz="4800" b="1">
                <a:solidFill>
                  <a:schemeClr val="bg1"/>
                </a:solidFill>
                <a:latin typeface="Calibri" panose="020F0502020204030204" pitchFamily="34" charset="0"/>
                <a:sym typeface="Calibri" panose="020F0502020204030204" pitchFamily="34" charset="0"/>
              </a:rPr>
              <a:t>意义</a:t>
            </a:r>
            <a:endParaRPr lang="zh-CN" altLang="en-US" sz="4800" b="1">
              <a:solidFill>
                <a:schemeClr val="bg1"/>
              </a:solidFill>
              <a:latin typeface="Calibri" panose="020F0502020204030204" pitchFamily="34" charset="0"/>
              <a:sym typeface="Calibri" panose="020F0502020204030204" pitchFamily="34" charset="0"/>
            </a:endParaRPr>
          </a:p>
        </p:txBody>
      </p:sp>
      <p:pic>
        <p:nvPicPr>
          <p:cNvPr id="9230" name="图片 2"/>
          <p:cNvPicPr>
            <a:picLocks noChangeAspect="1" noChangeArrowheads="1"/>
          </p:cNvPicPr>
          <p:nvPr/>
        </p:nvPicPr>
        <p:blipFill>
          <a:blip r:embed="rId2" cstate="screen"/>
          <a:srcRect/>
          <a:stretch>
            <a:fillRect/>
          </a:stretch>
        </p:blipFill>
        <p:spPr bwMode="auto">
          <a:xfrm>
            <a:off x="814388" y="1495425"/>
            <a:ext cx="2397125"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1" name="Group 15"/>
          <p:cNvGrpSpPr/>
          <p:nvPr/>
        </p:nvGrpSpPr>
        <p:grpSpPr bwMode="auto">
          <a:xfrm>
            <a:off x="806450" y="5003800"/>
            <a:ext cx="2468880" cy="974880"/>
            <a:chOff x="0" y="0"/>
            <a:chExt cx="2468701" cy="974229"/>
          </a:xfrm>
        </p:grpSpPr>
        <p:sp>
          <p:nvSpPr>
            <p:cNvPr id="7189" name="矩形 1"/>
            <p:cNvSpPr>
              <a:spLocks noChangeArrowheads="1"/>
            </p:cNvSpPr>
            <p:nvPr/>
          </p:nvSpPr>
          <p:spPr bwMode="auto">
            <a:xfrm>
              <a:off x="7057" y="0"/>
              <a:ext cx="2397125" cy="936000"/>
            </a:xfrm>
            <a:prstGeom prst="rect">
              <a:avLst/>
            </a:prstGeom>
            <a:solidFill>
              <a:srgbClr val="46C132"/>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90" name="文本框 58"/>
            <p:cNvSpPr>
              <a:spLocks noChangeArrowheads="1"/>
            </p:cNvSpPr>
            <p:nvPr/>
          </p:nvSpPr>
          <p:spPr bwMode="auto">
            <a:xfrm>
              <a:off x="696387" y="0"/>
              <a:ext cx="1018466" cy="46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Calibri" panose="020F0502020204030204" pitchFamily="34" charset="0"/>
                  <a:sym typeface="Calibri" panose="020F0502020204030204" pitchFamily="34" charset="0"/>
                </a:rPr>
                <a:t>意义</a:t>
              </a:r>
              <a:r>
                <a:rPr lang="en-US" altLang="zh-CN" sz="2400" b="1">
                  <a:solidFill>
                    <a:schemeClr val="bg1"/>
                  </a:solidFill>
                  <a:latin typeface="Calibri" panose="020F0502020204030204" pitchFamily="34" charset="0"/>
                  <a:sym typeface="Calibri" panose="020F0502020204030204" pitchFamily="34" charset="0"/>
                </a:rPr>
                <a:t> 1</a:t>
              </a:r>
              <a:endParaRPr lang="zh-CN" altLang="en-US" sz="2400" b="1">
                <a:solidFill>
                  <a:schemeClr val="bg1"/>
                </a:solidFill>
                <a:latin typeface="Calibri" panose="020F0502020204030204" pitchFamily="34" charset="0"/>
                <a:sym typeface="宋体" panose="02010600030101010101" pitchFamily="2" charset="-122"/>
              </a:endParaRPr>
            </a:p>
          </p:txBody>
        </p:sp>
        <p:sp>
          <p:nvSpPr>
            <p:cNvPr id="7191" name="矩形 3"/>
            <p:cNvSpPr>
              <a:spLocks noChangeArrowheads="1"/>
            </p:cNvSpPr>
            <p:nvPr/>
          </p:nvSpPr>
          <p:spPr bwMode="auto">
            <a:xfrm>
              <a:off x="0" y="329500"/>
              <a:ext cx="2468701" cy="64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bg1"/>
                  </a:solidFill>
                  <a:latin typeface="Calibri" panose="020F0502020204030204" pitchFamily="34" charset="0"/>
                  <a:sym typeface="Calibri" panose="020F0502020204030204" pitchFamily="34" charset="0"/>
                </a:rPr>
                <a:t>通过项目提高设计</a:t>
              </a:r>
              <a:r>
                <a:rPr lang="zh-CN" altLang="en-US">
                  <a:solidFill>
                    <a:schemeClr val="bg1"/>
                  </a:solidFill>
                  <a:latin typeface="Calibri" panose="020F0502020204030204" pitchFamily="34" charset="0"/>
                  <a:sym typeface="Calibri" panose="020F0502020204030204" pitchFamily="34" charset="0"/>
                </a:rPr>
                <a:t>和编</a:t>
              </a:r>
              <a:endParaRPr lang="zh-CN" altLang="en-US">
                <a:solidFill>
                  <a:schemeClr val="bg1"/>
                </a:solidFill>
                <a:latin typeface="Calibri" panose="020F0502020204030204" pitchFamily="34" charset="0"/>
                <a:sym typeface="Calibri" panose="020F0502020204030204" pitchFamily="34" charset="0"/>
              </a:endParaRPr>
            </a:p>
            <a:p>
              <a:pPr eaLnBrk="1" hangingPunct="1"/>
              <a:r>
                <a:rPr lang="zh-CN" altLang="en-US">
                  <a:solidFill>
                    <a:schemeClr val="bg1"/>
                  </a:solidFill>
                  <a:latin typeface="Calibri" panose="020F0502020204030204" pitchFamily="34" charset="0"/>
                  <a:sym typeface="Calibri" panose="020F0502020204030204" pitchFamily="34" charset="0"/>
                </a:rPr>
                <a:t>程实力</a:t>
              </a:r>
              <a:endParaRPr lang="zh-CN" altLang="en-US">
                <a:solidFill>
                  <a:schemeClr val="bg1"/>
                </a:solidFill>
                <a:latin typeface="Calibri" panose="020F0502020204030204" pitchFamily="34" charset="0"/>
                <a:sym typeface="Calibri" panose="020F0502020204030204" pitchFamily="34" charset="0"/>
              </a:endParaRPr>
            </a:p>
          </p:txBody>
        </p:sp>
      </p:grpSp>
      <p:pic>
        <p:nvPicPr>
          <p:cNvPr id="9235" name="图片 56"/>
          <p:cNvPicPr>
            <a:picLocks noChangeAspect="1" noChangeArrowheads="1"/>
          </p:cNvPicPr>
          <p:nvPr/>
        </p:nvPicPr>
        <p:blipFill>
          <a:blip r:embed="rId3" cstate="screen"/>
          <a:srcRect/>
          <a:stretch>
            <a:fillRect/>
          </a:stretch>
        </p:blipFill>
        <p:spPr bwMode="auto">
          <a:xfrm>
            <a:off x="3336925" y="1495425"/>
            <a:ext cx="2397125"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6" name="Group 20"/>
          <p:cNvGrpSpPr/>
          <p:nvPr/>
        </p:nvGrpSpPr>
        <p:grpSpPr bwMode="auto">
          <a:xfrm>
            <a:off x="3330575" y="5003800"/>
            <a:ext cx="2468880" cy="974880"/>
            <a:chOff x="0" y="0"/>
            <a:chExt cx="2468701" cy="974229"/>
          </a:xfrm>
        </p:grpSpPr>
        <p:sp>
          <p:nvSpPr>
            <p:cNvPr id="7186" name="矩形 53"/>
            <p:cNvSpPr>
              <a:spLocks noChangeArrowheads="1"/>
            </p:cNvSpPr>
            <p:nvPr/>
          </p:nvSpPr>
          <p:spPr bwMode="auto">
            <a:xfrm>
              <a:off x="7764" y="0"/>
              <a:ext cx="2397125" cy="936000"/>
            </a:xfrm>
            <a:prstGeom prst="rect">
              <a:avLst/>
            </a:prstGeom>
            <a:solidFill>
              <a:srgbClr val="249F86"/>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7" name="文本框 59"/>
            <p:cNvSpPr>
              <a:spLocks noChangeArrowheads="1"/>
            </p:cNvSpPr>
            <p:nvPr/>
          </p:nvSpPr>
          <p:spPr bwMode="auto">
            <a:xfrm>
              <a:off x="697094" y="0"/>
              <a:ext cx="1018466" cy="46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Calibri" panose="020F0502020204030204" pitchFamily="34" charset="0"/>
                  <a:sym typeface="Calibri" panose="020F0502020204030204" pitchFamily="34" charset="0"/>
                </a:rPr>
                <a:t>意义</a:t>
              </a:r>
              <a:r>
                <a:rPr lang="en-US" altLang="zh-CN" sz="2400" b="1">
                  <a:solidFill>
                    <a:schemeClr val="bg1"/>
                  </a:solidFill>
                  <a:latin typeface="Calibri" panose="020F0502020204030204" pitchFamily="34" charset="0"/>
                  <a:sym typeface="Calibri" panose="020F0502020204030204" pitchFamily="34" charset="0"/>
                </a:rPr>
                <a:t> 2</a:t>
              </a:r>
              <a:endParaRPr lang="en-US" altLang="zh-CN" sz="2400" b="1">
                <a:solidFill>
                  <a:schemeClr val="bg1"/>
                </a:solidFill>
                <a:latin typeface="Calibri" panose="020F0502020204030204" pitchFamily="34" charset="0"/>
                <a:sym typeface="Calibri" panose="020F0502020204030204" pitchFamily="34" charset="0"/>
              </a:endParaRPr>
            </a:p>
          </p:txBody>
        </p:sp>
        <p:sp>
          <p:nvSpPr>
            <p:cNvPr id="7188" name="矩形 62"/>
            <p:cNvSpPr>
              <a:spLocks noChangeArrowheads="1"/>
            </p:cNvSpPr>
            <p:nvPr/>
          </p:nvSpPr>
          <p:spPr bwMode="auto">
            <a:xfrm>
              <a:off x="0" y="329500"/>
              <a:ext cx="2468701" cy="64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bg1"/>
                  </a:solidFill>
                  <a:latin typeface="Calibri" panose="020F0502020204030204" pitchFamily="34" charset="0"/>
                  <a:sym typeface="Calibri" panose="020F0502020204030204" pitchFamily="34" charset="0"/>
                </a:rPr>
                <a:t>加深对数据挖掘的理解</a:t>
              </a:r>
              <a:endParaRPr lang="zh-CN" altLang="en-US">
                <a:solidFill>
                  <a:schemeClr val="bg1"/>
                </a:solidFill>
                <a:latin typeface="Calibri" panose="020F0502020204030204" pitchFamily="34" charset="0"/>
                <a:sym typeface="Calibri" panose="020F0502020204030204" pitchFamily="34" charset="0"/>
              </a:endParaRPr>
            </a:p>
            <a:p>
              <a:pPr eaLnBrk="1" hangingPunct="1"/>
              <a:r>
                <a:rPr lang="zh-CN" altLang="en-US">
                  <a:solidFill>
                    <a:schemeClr val="bg1"/>
                  </a:solidFill>
                  <a:latin typeface="Calibri" panose="020F0502020204030204" pitchFamily="34" charset="0"/>
                  <a:sym typeface="Calibri" panose="020F0502020204030204" pitchFamily="34" charset="0"/>
                </a:rPr>
                <a:t>和应用</a:t>
              </a:r>
              <a:r>
                <a:rPr lang="en-US" altLang="zh-CN">
                  <a:solidFill>
                    <a:schemeClr val="bg1"/>
                  </a:solidFill>
                  <a:latin typeface="Calibri" panose="020F0502020204030204" pitchFamily="34" charset="0"/>
                  <a:sym typeface="Calibri" panose="020F0502020204030204" pitchFamily="34" charset="0"/>
                </a:rPr>
                <a:t> </a:t>
              </a:r>
              <a:endParaRPr lang="zh-CN" altLang="en-US">
                <a:solidFill>
                  <a:srgbClr val="000000"/>
                </a:solidFill>
                <a:latin typeface="Calibri" panose="020F0502020204030204" pitchFamily="34" charset="0"/>
                <a:sym typeface="宋体" panose="02010600030101010101" pitchFamily="2" charset="-122"/>
              </a:endParaRPr>
            </a:p>
          </p:txBody>
        </p:sp>
      </p:grpSp>
      <p:pic>
        <p:nvPicPr>
          <p:cNvPr id="9240" name="图片 57"/>
          <p:cNvPicPr>
            <a:picLocks noChangeAspect="1" noChangeArrowheads="1"/>
          </p:cNvPicPr>
          <p:nvPr/>
        </p:nvPicPr>
        <p:blipFill>
          <a:blip r:embed="rId4" cstate="screen"/>
          <a:srcRect/>
          <a:stretch>
            <a:fillRect/>
          </a:stretch>
        </p:blipFill>
        <p:spPr bwMode="auto">
          <a:xfrm>
            <a:off x="5861050" y="1495425"/>
            <a:ext cx="2397125"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41" name="Group 25"/>
          <p:cNvGrpSpPr/>
          <p:nvPr/>
        </p:nvGrpSpPr>
        <p:grpSpPr bwMode="auto">
          <a:xfrm>
            <a:off x="5854700" y="5003800"/>
            <a:ext cx="2468880" cy="974880"/>
            <a:chOff x="0" y="0"/>
            <a:chExt cx="2470328" cy="974229"/>
          </a:xfrm>
        </p:grpSpPr>
        <p:sp>
          <p:nvSpPr>
            <p:cNvPr id="7183" name="矩形 55"/>
            <p:cNvSpPr>
              <a:spLocks noChangeArrowheads="1"/>
            </p:cNvSpPr>
            <p:nvPr/>
          </p:nvSpPr>
          <p:spPr bwMode="auto">
            <a:xfrm>
              <a:off x="10451" y="0"/>
              <a:ext cx="2397125" cy="936000"/>
            </a:xfrm>
            <a:prstGeom prst="rect">
              <a:avLst/>
            </a:prstGeom>
            <a:solidFill>
              <a:srgbClr val="28AE60"/>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184" name="文本框 60"/>
            <p:cNvSpPr>
              <a:spLocks noChangeArrowheads="1"/>
            </p:cNvSpPr>
            <p:nvPr/>
          </p:nvSpPr>
          <p:spPr bwMode="auto">
            <a:xfrm>
              <a:off x="699445" y="0"/>
              <a:ext cx="1019137" cy="46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Calibri" panose="020F0502020204030204" pitchFamily="34" charset="0"/>
                  <a:sym typeface="Calibri" panose="020F0502020204030204" pitchFamily="34" charset="0"/>
                </a:rPr>
                <a:t>意义</a:t>
              </a:r>
              <a:r>
                <a:rPr lang="en-US" altLang="zh-CN" sz="2400" b="1">
                  <a:solidFill>
                    <a:schemeClr val="bg1"/>
                  </a:solidFill>
                  <a:latin typeface="Calibri" panose="020F0502020204030204" pitchFamily="34" charset="0"/>
                  <a:sym typeface="Calibri" panose="020F0502020204030204" pitchFamily="34" charset="0"/>
                </a:rPr>
                <a:t> 3</a:t>
              </a:r>
              <a:endParaRPr lang="en-US" altLang="zh-CN" sz="2400" b="1">
                <a:solidFill>
                  <a:schemeClr val="bg1"/>
                </a:solidFill>
                <a:latin typeface="Calibri" panose="020F0502020204030204" pitchFamily="34" charset="0"/>
                <a:sym typeface="Calibri" panose="020F0502020204030204" pitchFamily="34" charset="0"/>
              </a:endParaRPr>
            </a:p>
          </p:txBody>
        </p:sp>
        <p:sp>
          <p:nvSpPr>
            <p:cNvPr id="7185" name="矩形 64"/>
            <p:cNvSpPr>
              <a:spLocks noChangeArrowheads="1"/>
            </p:cNvSpPr>
            <p:nvPr/>
          </p:nvSpPr>
          <p:spPr bwMode="auto">
            <a:xfrm>
              <a:off x="0" y="329500"/>
              <a:ext cx="2470328" cy="64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bg1"/>
                  </a:solidFill>
                  <a:latin typeface="Calibri" panose="020F0502020204030204" pitchFamily="34" charset="0"/>
                  <a:sym typeface="Calibri" panose="020F0502020204030204" pitchFamily="34" charset="0"/>
                </a:rPr>
                <a:t>为投资者提供有用的参</a:t>
              </a:r>
              <a:endParaRPr lang="zh-CN" altLang="en-US">
                <a:solidFill>
                  <a:schemeClr val="bg1"/>
                </a:solidFill>
                <a:latin typeface="Calibri" panose="020F0502020204030204" pitchFamily="34" charset="0"/>
                <a:sym typeface="Calibri" panose="020F0502020204030204" pitchFamily="34" charset="0"/>
              </a:endParaRPr>
            </a:p>
            <a:p>
              <a:pPr eaLnBrk="1" hangingPunct="1"/>
              <a:r>
                <a:rPr lang="zh-CN" altLang="en-US">
                  <a:solidFill>
                    <a:schemeClr val="bg1"/>
                  </a:solidFill>
                  <a:latin typeface="Calibri" panose="020F0502020204030204" pitchFamily="34" charset="0"/>
                  <a:sym typeface="Calibri" panose="020F0502020204030204" pitchFamily="34" charset="0"/>
                </a:rPr>
                <a:t>考信息</a:t>
              </a:r>
              <a:r>
                <a:rPr lang="en-US" altLang="zh-CN">
                  <a:solidFill>
                    <a:schemeClr val="bg1"/>
                  </a:solidFill>
                  <a:latin typeface="Calibri" panose="020F0502020204030204" pitchFamily="34" charset="0"/>
                  <a:sym typeface="Calibri" panose="020F0502020204030204" pitchFamily="34" charset="0"/>
                </a:rPr>
                <a:t> </a:t>
              </a:r>
              <a:endParaRPr lang="zh-CN" altLang="en-US">
                <a:solidFill>
                  <a:srgbClr val="000000"/>
                </a:solidFill>
                <a:latin typeface="Calibri" panose="020F0502020204030204" pitchFamily="34" charset="0"/>
                <a:sym typeface="宋体" panose="02010600030101010101" pitchFamily="2" charset="-122"/>
              </a:endParaRPr>
            </a:p>
          </p:txBody>
        </p:sp>
      </p:grpSp>
      <p:sp>
        <p:nvSpPr>
          <p:cNvPr id="9245" name="文本框 66"/>
          <p:cNvSpPr>
            <a:spLocks noChangeArrowheads="1"/>
          </p:cNvSpPr>
          <p:nvPr/>
        </p:nvSpPr>
        <p:spPr bwMode="auto">
          <a:xfrm>
            <a:off x="8547100" y="1925320"/>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249F86"/>
                </a:solidFill>
                <a:latin typeface="Calibri" panose="020F0502020204030204" pitchFamily="34" charset="0"/>
                <a:sym typeface="Calibri" panose="020F0502020204030204" pitchFamily="34" charset="0"/>
              </a:rPr>
              <a:t>选题</a:t>
            </a:r>
            <a:r>
              <a:rPr lang="zh-CN" altLang="en-US" sz="2800" b="1">
                <a:solidFill>
                  <a:srgbClr val="249F86"/>
                </a:solidFill>
                <a:latin typeface="Calibri" panose="020F0502020204030204" pitchFamily="34" charset="0"/>
                <a:sym typeface="Calibri" panose="020F0502020204030204" pitchFamily="34" charset="0"/>
              </a:rPr>
              <a:t>意义</a:t>
            </a:r>
            <a:endParaRPr lang="zh-CN" altLang="en-US" sz="2800" b="1">
              <a:solidFill>
                <a:srgbClr val="249F86"/>
              </a:solidFill>
              <a:latin typeface="Calibri" panose="020F0502020204030204" pitchFamily="34" charset="0"/>
              <a:sym typeface="Calibri" panose="020F0502020204030204" pitchFamily="34" charset="0"/>
            </a:endParaRPr>
          </a:p>
        </p:txBody>
      </p:sp>
      <p:sp>
        <p:nvSpPr>
          <p:cNvPr id="9246" name="矩形 78"/>
          <p:cNvSpPr>
            <a:spLocks noChangeArrowheads="1"/>
          </p:cNvSpPr>
          <p:nvPr/>
        </p:nvSpPr>
        <p:spPr bwMode="auto">
          <a:xfrm>
            <a:off x="8547100" y="2548573"/>
            <a:ext cx="2868613" cy="26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2000"/>
              </a:lnSpc>
            </a:pPr>
            <a:r>
              <a:rPr lang="en-US" altLang="zh-CN">
                <a:solidFill>
                  <a:schemeClr val="bg1"/>
                </a:solidFill>
                <a:latin typeface="Calibri" panose="020F0502020204030204" pitchFamily="34" charset="0"/>
                <a:sym typeface="Calibri" panose="020F0502020204030204" pitchFamily="34" charset="0"/>
              </a:rPr>
              <a:t>通过该项目，我们可以提高自己的编程能力和软件设计能力，加深对数据分析和数据挖掘的理解和应用，同时也能够为投资者提供有用的参考信息，帮助他们做出更明智的投资决策。因此，该项目具有重要的实践意义和研究价值。</a:t>
            </a:r>
            <a:endParaRPr lang="en-US" altLang="zh-CN">
              <a:solidFill>
                <a:schemeClr val="bg1"/>
              </a:solidFill>
              <a:latin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9220" grpId="0" bldLvl="0" autoUpdateAnimBg="0"/>
      <p:bldP spid="9245" grpId="0" bldLvl="0" autoUpdateAnimBg="0"/>
      <p:bldP spid="9246"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8196"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矩形 3"/>
          <p:cNvSpPr>
            <a:spLocks noChangeArrowheads="1"/>
          </p:cNvSpPr>
          <p:nvPr/>
        </p:nvSpPr>
        <p:spPr bwMode="auto">
          <a:xfrm>
            <a:off x="0" y="2171700"/>
            <a:ext cx="12192000" cy="262890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46" name="文本框 5"/>
          <p:cNvSpPr>
            <a:spLocks noChangeArrowheads="1"/>
          </p:cNvSpPr>
          <p:nvPr/>
        </p:nvSpPr>
        <p:spPr bwMode="auto">
          <a:xfrm>
            <a:off x="4474210" y="2652713"/>
            <a:ext cx="32435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6000" b="1">
                <a:solidFill>
                  <a:schemeClr val="bg1"/>
                </a:solidFill>
                <a:latin typeface="Calibri" panose="020F0502020204030204" pitchFamily="34" charset="0"/>
                <a:sym typeface="Calibri" panose="020F0502020204030204" pitchFamily="34" charset="0"/>
              </a:rPr>
              <a:t>软件</a:t>
            </a:r>
            <a:r>
              <a:rPr lang="zh-CN" altLang="en-US" sz="6000" b="1">
                <a:solidFill>
                  <a:schemeClr val="bg1"/>
                </a:solidFill>
                <a:latin typeface="Calibri" panose="020F0502020204030204" pitchFamily="34" charset="0"/>
                <a:sym typeface="Calibri" panose="020F0502020204030204" pitchFamily="34" charset="0"/>
              </a:rPr>
              <a:t>功能</a:t>
            </a:r>
            <a:endParaRPr lang="zh-CN" altLang="en-US" sz="6000" b="1">
              <a:solidFill>
                <a:schemeClr val="bg1"/>
              </a:solidFill>
              <a:latin typeface="Calibri" panose="020F0502020204030204" pitchFamily="34" charset="0"/>
              <a:sym typeface="Calibri" panose="020F0502020204030204" pitchFamily="34" charset="0"/>
            </a:endParaRPr>
          </a:p>
        </p:txBody>
      </p:sp>
      <p:grpSp>
        <p:nvGrpSpPr>
          <p:cNvPr id="10248" name="Group 8"/>
          <p:cNvGrpSpPr/>
          <p:nvPr/>
        </p:nvGrpSpPr>
        <p:grpSpPr bwMode="auto">
          <a:xfrm>
            <a:off x="5645150" y="1716088"/>
            <a:ext cx="889000" cy="889000"/>
            <a:chOff x="0" y="0"/>
            <a:chExt cx="888824" cy="888824"/>
          </a:xfrm>
        </p:grpSpPr>
        <p:sp>
          <p:nvSpPr>
            <p:cNvPr id="8201" name="矩形 4"/>
            <p:cNvSpPr>
              <a:spLocks noChangeArrowheads="1"/>
            </p:cNvSpPr>
            <p:nvPr/>
          </p:nvSpPr>
          <p:spPr bwMode="auto">
            <a:xfrm rot="2700000">
              <a:off x="0" y="0"/>
              <a:ext cx="888824" cy="888824"/>
            </a:xfrm>
            <a:prstGeom prst="rect">
              <a:avLst/>
            </a:prstGeom>
            <a:solidFill>
              <a:srgbClr val="2F374C"/>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A5A5A5"/>
                </a:solidFill>
                <a:latin typeface="宋体" panose="02010600030101010101" pitchFamily="2" charset="-122"/>
                <a:sym typeface="宋体" panose="02010600030101010101" pitchFamily="2" charset="-122"/>
              </a:endParaRPr>
            </a:p>
          </p:txBody>
        </p:sp>
        <p:grpSp>
          <p:nvGrpSpPr>
            <p:cNvPr id="8202" name="Group 10"/>
            <p:cNvGrpSpPr/>
            <p:nvPr/>
          </p:nvGrpSpPr>
          <p:grpSpPr bwMode="auto">
            <a:xfrm>
              <a:off x="193587" y="234862"/>
              <a:ext cx="501650" cy="419100"/>
              <a:chOff x="0" y="0"/>
              <a:chExt cx="501650" cy="419100"/>
            </a:xfrm>
          </p:grpSpPr>
          <p:sp>
            <p:nvSpPr>
              <p:cNvPr id="8203" name="Freeform 14"/>
              <p:cNvSpPr>
                <a:spLocks noEditPoints="1" noChangeArrowheads="1"/>
              </p:cNvSpPr>
              <p:nvPr/>
            </p:nvSpPr>
            <p:spPr bwMode="auto">
              <a:xfrm>
                <a:off x="0" y="0"/>
                <a:ext cx="501650" cy="419100"/>
              </a:xfrm>
              <a:custGeom>
                <a:avLst/>
                <a:gdLst>
                  <a:gd name="T0" fmla="*/ 34465 w 131"/>
                  <a:gd name="T1" fmla="*/ 0 h 109"/>
                  <a:gd name="T2" fmla="*/ 0 w 131"/>
                  <a:gd name="T3" fmla="*/ 34605 h 109"/>
                  <a:gd name="T4" fmla="*/ 0 w 131"/>
                  <a:gd name="T5" fmla="*/ 384495 h 109"/>
                  <a:gd name="T6" fmla="*/ 34465 w 131"/>
                  <a:gd name="T7" fmla="*/ 419100 h 109"/>
                  <a:gd name="T8" fmla="*/ 467185 w 131"/>
                  <a:gd name="T9" fmla="*/ 419100 h 109"/>
                  <a:gd name="T10" fmla="*/ 501650 w 131"/>
                  <a:gd name="T11" fmla="*/ 384495 h 109"/>
                  <a:gd name="T12" fmla="*/ 501650 w 131"/>
                  <a:gd name="T13" fmla="*/ 34605 h 109"/>
                  <a:gd name="T14" fmla="*/ 467185 w 131"/>
                  <a:gd name="T15" fmla="*/ 0 h 109"/>
                  <a:gd name="T16" fmla="*/ 34465 w 131"/>
                  <a:gd name="T17" fmla="*/ 0 h 109"/>
                  <a:gd name="T18" fmla="*/ 34465 w 131"/>
                  <a:gd name="T19" fmla="*/ 34605 h 109"/>
                  <a:gd name="T20" fmla="*/ 467185 w 131"/>
                  <a:gd name="T21" fmla="*/ 34605 h 109"/>
                  <a:gd name="T22" fmla="*/ 467185 w 131"/>
                  <a:gd name="T23" fmla="*/ 249922 h 109"/>
                  <a:gd name="T24" fmla="*/ 382939 w 131"/>
                  <a:gd name="T25" fmla="*/ 169178 h 109"/>
                  <a:gd name="T26" fmla="*/ 367621 w 131"/>
                  <a:gd name="T27" fmla="*/ 169178 h 109"/>
                  <a:gd name="T28" fmla="*/ 275716 w 131"/>
                  <a:gd name="T29" fmla="*/ 257612 h 109"/>
                  <a:gd name="T30" fmla="*/ 145517 w 131"/>
                  <a:gd name="T31" fmla="*/ 126883 h 109"/>
                  <a:gd name="T32" fmla="*/ 137858 w 131"/>
                  <a:gd name="T33" fmla="*/ 123039 h 109"/>
                  <a:gd name="T34" fmla="*/ 130199 w 131"/>
                  <a:gd name="T35" fmla="*/ 126883 h 109"/>
                  <a:gd name="T36" fmla="*/ 34465 w 131"/>
                  <a:gd name="T37" fmla="*/ 226852 h 109"/>
                  <a:gd name="T38" fmla="*/ 34465 w 131"/>
                  <a:gd name="T39" fmla="*/ 226852 h 109"/>
                  <a:gd name="T40" fmla="*/ 34465 w 131"/>
                  <a:gd name="T41" fmla="*/ 34605 h 109"/>
                  <a:gd name="T42" fmla="*/ 34465 w 131"/>
                  <a:gd name="T43" fmla="*/ 269147 h 109"/>
                  <a:gd name="T44" fmla="*/ 137858 w 131"/>
                  <a:gd name="T45" fmla="*/ 161488 h 109"/>
                  <a:gd name="T46" fmla="*/ 287204 w 131"/>
                  <a:gd name="T47" fmla="*/ 311441 h 109"/>
                  <a:gd name="T48" fmla="*/ 294863 w 131"/>
                  <a:gd name="T49" fmla="*/ 315286 h 109"/>
                  <a:gd name="T50" fmla="*/ 302522 w 131"/>
                  <a:gd name="T51" fmla="*/ 311441 h 109"/>
                  <a:gd name="T52" fmla="*/ 310181 w 131"/>
                  <a:gd name="T53" fmla="*/ 307596 h 109"/>
                  <a:gd name="T54" fmla="*/ 310181 w 131"/>
                  <a:gd name="T55" fmla="*/ 292217 h 109"/>
                  <a:gd name="T56" fmla="*/ 294863 w 131"/>
                  <a:gd name="T57" fmla="*/ 280682 h 109"/>
                  <a:gd name="T58" fmla="*/ 375280 w 131"/>
                  <a:gd name="T59" fmla="*/ 199938 h 109"/>
                  <a:gd name="T60" fmla="*/ 467185 w 131"/>
                  <a:gd name="T61" fmla="*/ 288372 h 109"/>
                  <a:gd name="T62" fmla="*/ 467185 w 131"/>
                  <a:gd name="T63" fmla="*/ 384495 h 109"/>
                  <a:gd name="T64" fmla="*/ 34465 w 131"/>
                  <a:gd name="T65" fmla="*/ 384495 h 109"/>
                  <a:gd name="T66" fmla="*/ 34465 w 131"/>
                  <a:gd name="T67" fmla="*/ 269147 h 1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1"/>
                  <a:gd name="T103" fmla="*/ 0 h 109"/>
                  <a:gd name="T104" fmla="*/ 131 w 131"/>
                  <a:gd name="T105" fmla="*/ 109 h 1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1" h="109">
                    <a:moveTo>
                      <a:pt x="9" y="0"/>
                    </a:moveTo>
                    <a:cubicBezTo>
                      <a:pt x="4" y="0"/>
                      <a:pt x="0" y="4"/>
                      <a:pt x="0" y="9"/>
                    </a:cubicBezTo>
                    <a:cubicBezTo>
                      <a:pt x="0" y="100"/>
                      <a:pt x="0" y="100"/>
                      <a:pt x="0" y="100"/>
                    </a:cubicBezTo>
                    <a:cubicBezTo>
                      <a:pt x="0" y="105"/>
                      <a:pt x="4" y="109"/>
                      <a:pt x="9" y="109"/>
                    </a:cubicBezTo>
                    <a:cubicBezTo>
                      <a:pt x="122" y="109"/>
                      <a:pt x="122" y="109"/>
                      <a:pt x="122" y="109"/>
                    </a:cubicBezTo>
                    <a:cubicBezTo>
                      <a:pt x="127" y="109"/>
                      <a:pt x="131" y="105"/>
                      <a:pt x="131" y="100"/>
                    </a:cubicBezTo>
                    <a:cubicBezTo>
                      <a:pt x="131" y="9"/>
                      <a:pt x="131" y="9"/>
                      <a:pt x="131" y="9"/>
                    </a:cubicBezTo>
                    <a:cubicBezTo>
                      <a:pt x="131" y="4"/>
                      <a:pt x="127" y="0"/>
                      <a:pt x="122" y="0"/>
                    </a:cubicBezTo>
                    <a:lnTo>
                      <a:pt x="9" y="0"/>
                    </a:lnTo>
                    <a:close/>
                    <a:moveTo>
                      <a:pt x="9" y="9"/>
                    </a:moveTo>
                    <a:cubicBezTo>
                      <a:pt x="122" y="9"/>
                      <a:pt x="122" y="9"/>
                      <a:pt x="122" y="9"/>
                    </a:cubicBezTo>
                    <a:cubicBezTo>
                      <a:pt x="122" y="65"/>
                      <a:pt x="122" y="65"/>
                      <a:pt x="122" y="65"/>
                    </a:cubicBezTo>
                    <a:cubicBezTo>
                      <a:pt x="100" y="44"/>
                      <a:pt x="100" y="44"/>
                      <a:pt x="100" y="44"/>
                    </a:cubicBezTo>
                    <a:cubicBezTo>
                      <a:pt x="99" y="43"/>
                      <a:pt x="97" y="43"/>
                      <a:pt x="96" y="44"/>
                    </a:cubicBezTo>
                    <a:cubicBezTo>
                      <a:pt x="72" y="67"/>
                      <a:pt x="72" y="67"/>
                      <a:pt x="72" y="67"/>
                    </a:cubicBezTo>
                    <a:cubicBezTo>
                      <a:pt x="38" y="33"/>
                      <a:pt x="38" y="33"/>
                      <a:pt x="38" y="33"/>
                    </a:cubicBezTo>
                    <a:cubicBezTo>
                      <a:pt x="38" y="33"/>
                      <a:pt x="37" y="32"/>
                      <a:pt x="36" y="32"/>
                    </a:cubicBezTo>
                    <a:cubicBezTo>
                      <a:pt x="36" y="32"/>
                      <a:pt x="35" y="33"/>
                      <a:pt x="34" y="33"/>
                    </a:cubicBezTo>
                    <a:cubicBezTo>
                      <a:pt x="34" y="33"/>
                      <a:pt x="10" y="59"/>
                      <a:pt x="9" y="59"/>
                    </a:cubicBezTo>
                    <a:cubicBezTo>
                      <a:pt x="9" y="59"/>
                      <a:pt x="9" y="59"/>
                      <a:pt x="9" y="59"/>
                    </a:cubicBezTo>
                    <a:cubicBezTo>
                      <a:pt x="9" y="59"/>
                      <a:pt x="9" y="9"/>
                      <a:pt x="9" y="9"/>
                    </a:cubicBezTo>
                    <a:close/>
                    <a:moveTo>
                      <a:pt x="9" y="70"/>
                    </a:moveTo>
                    <a:cubicBezTo>
                      <a:pt x="36" y="42"/>
                      <a:pt x="36" y="42"/>
                      <a:pt x="36" y="42"/>
                    </a:cubicBezTo>
                    <a:cubicBezTo>
                      <a:pt x="75" y="81"/>
                      <a:pt x="75" y="81"/>
                      <a:pt x="75" y="81"/>
                    </a:cubicBezTo>
                    <a:cubicBezTo>
                      <a:pt x="76" y="82"/>
                      <a:pt x="77" y="82"/>
                      <a:pt x="77" y="82"/>
                    </a:cubicBezTo>
                    <a:cubicBezTo>
                      <a:pt x="78" y="82"/>
                      <a:pt x="79" y="82"/>
                      <a:pt x="79" y="81"/>
                    </a:cubicBezTo>
                    <a:cubicBezTo>
                      <a:pt x="81" y="80"/>
                      <a:pt x="81" y="80"/>
                      <a:pt x="81" y="80"/>
                    </a:cubicBezTo>
                    <a:cubicBezTo>
                      <a:pt x="82" y="79"/>
                      <a:pt x="82" y="77"/>
                      <a:pt x="81" y="76"/>
                    </a:cubicBezTo>
                    <a:cubicBezTo>
                      <a:pt x="77" y="73"/>
                      <a:pt x="77" y="73"/>
                      <a:pt x="77" y="73"/>
                    </a:cubicBezTo>
                    <a:cubicBezTo>
                      <a:pt x="98" y="52"/>
                      <a:pt x="98" y="52"/>
                      <a:pt x="98" y="52"/>
                    </a:cubicBezTo>
                    <a:cubicBezTo>
                      <a:pt x="122" y="75"/>
                      <a:pt x="122" y="75"/>
                      <a:pt x="122" y="75"/>
                    </a:cubicBezTo>
                    <a:cubicBezTo>
                      <a:pt x="122" y="100"/>
                      <a:pt x="122" y="100"/>
                      <a:pt x="122" y="100"/>
                    </a:cubicBezTo>
                    <a:cubicBezTo>
                      <a:pt x="9" y="100"/>
                      <a:pt x="9" y="100"/>
                      <a:pt x="9" y="100"/>
                    </a:cubicBezTo>
                    <a:lnTo>
                      <a:pt x="9" y="7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204" name="Oval 15"/>
              <p:cNvSpPr>
                <a:spLocks noChangeArrowheads="1"/>
              </p:cNvSpPr>
              <p:nvPr/>
            </p:nvSpPr>
            <p:spPr bwMode="auto">
              <a:xfrm>
                <a:off x="217488" y="65087"/>
                <a:ext cx="100013" cy="100013"/>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0245" grpId="0" bldLvl="0" animBg="1" autoUpdateAnimBg="0"/>
      <p:bldP spid="10246"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注册</a:t>
            </a:r>
            <a:r>
              <a:rPr lang="zh-CN" altLang="en-US" sz="4800" b="1">
                <a:solidFill>
                  <a:schemeClr val="bg1"/>
                </a:solidFill>
                <a:latin typeface="Calibri" panose="020F0502020204030204" pitchFamily="34" charset="0"/>
                <a:sym typeface="宋体" panose="02010600030101010101" pitchFamily="2" charset="-122"/>
              </a:rPr>
              <a:t>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1594803" y="946785"/>
            <a:ext cx="9002395" cy="5506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26314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登录功能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1367473" y="982345"/>
            <a:ext cx="9457055" cy="5788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pic3.bbzhi.com/xitongbizhi/manglongfenggekuanpingbizhi1/computer_kuan_187087_16.jpg"/>
          <p:cNvPicPr>
            <a:picLocks noChangeAspect="1" noChangeArrowheads="1"/>
          </p:cNvPicPr>
          <p:nvPr/>
        </p:nvPicPr>
        <p:blipFill>
          <a:blip r:embed="rId1" cstate="screen"/>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7"/>
          <p:cNvSpPr>
            <a:spLocks noChangeArrowheads="1"/>
          </p:cNvSpPr>
          <p:nvPr/>
        </p:nvSpPr>
        <p:spPr bwMode="auto">
          <a:xfrm>
            <a:off x="0" y="895350"/>
            <a:ext cx="12192000" cy="5962650"/>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68" name="文本框 4"/>
          <p:cNvSpPr>
            <a:spLocks noChangeArrowheads="1"/>
          </p:cNvSpPr>
          <p:nvPr/>
        </p:nvSpPr>
        <p:spPr bwMode="auto">
          <a:xfrm>
            <a:off x="247650" y="55563"/>
            <a:ext cx="50800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chemeClr val="bg1"/>
                </a:solidFill>
                <a:latin typeface="Calibri" panose="020F0502020204030204" pitchFamily="34" charset="0"/>
                <a:sym typeface="宋体" panose="02010600030101010101" pitchFamily="2" charset="-122"/>
              </a:rPr>
              <a:t>虚拟货币</a:t>
            </a:r>
            <a:r>
              <a:rPr lang="zh-CN" altLang="en-US" sz="4800" b="1">
                <a:solidFill>
                  <a:schemeClr val="bg1"/>
                </a:solidFill>
                <a:latin typeface="Calibri" panose="020F0502020204030204" pitchFamily="34" charset="0"/>
                <a:sym typeface="宋体" panose="02010600030101010101" pitchFamily="2" charset="-122"/>
              </a:rPr>
              <a:t>交易功能</a:t>
            </a:r>
            <a:endParaRPr lang="zh-CN" altLang="en-US" sz="4800" b="1">
              <a:solidFill>
                <a:schemeClr val="bg1"/>
              </a:solidFill>
              <a:latin typeface="Calibri" panose="020F0502020204030204" pitchFamily="34" charset="0"/>
              <a:sym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1532890" y="938530"/>
            <a:ext cx="9126220" cy="586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0"/>
    </mc:Choice>
    <mc:Fallback>
      <p:transition spd="slow" advTm="0"/>
    </mc:Fallback>
  </mc:AlternateContent>
  <p:timing>
    <p:tnLst>
      <p:par>
        <p:cTn id="1" dur="indefinite" restart="never" nodeType="tmRoot"/>
      </p:par>
    </p:tnLst>
    <p:bldLst>
      <p:bldP spid="11268" grpId="0" bldLvl="0" autoUpdateAnimBg="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PP_MARK_KEY" val="df243b55-8744-4d46-aa85-4cc542ee5414"/>
  <p:tag name="COMMONDATA" val="eyJoZGlkIjoiNGExZWYyODExZTkyYTA5NGMwNWQzODFjMTVkODk0Yjc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3379</Words>
  <Application>WPS 演示</Application>
  <PresentationFormat>自定义</PresentationFormat>
  <Paragraphs>240</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Arial</vt:lpstr>
      <vt:lpstr>宋体</vt:lpstr>
      <vt:lpstr>Wingdings</vt:lpstr>
      <vt:lpstr>Calibri Light</vt:lpstr>
      <vt:lpstr>Calibri</vt:lpstr>
      <vt:lpstr>Impact</vt:lpstr>
      <vt:lpstr>微软雅黑</vt:lpstr>
      <vt:lpstr>Arial Unicode MS</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灰色模糊</dc:title>
  <dc:creator>第一PPT</dc:creator>
  <cp:keywords>www.1ppt.com</cp:keywords>
  <cp:lastModifiedBy>BRO</cp:lastModifiedBy>
  <cp:revision>75</cp:revision>
  <dcterms:created xsi:type="dcterms:W3CDTF">2014-06-17T15:52:00Z</dcterms:created>
  <dcterms:modified xsi:type="dcterms:W3CDTF">2023-06-09T10:39:06Z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078439F053E44C5BB55C68AB61D41979_12</vt:lpwstr>
  </property>
</Properties>
</file>